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8" r:id="rId2"/>
    <p:sldId id="285" r:id="rId3"/>
    <p:sldId id="332" r:id="rId4"/>
    <p:sldId id="334" r:id="rId5"/>
    <p:sldId id="335" r:id="rId6"/>
    <p:sldId id="350" r:id="rId7"/>
    <p:sldId id="336" r:id="rId8"/>
    <p:sldId id="293" r:id="rId9"/>
    <p:sldId id="337" r:id="rId10"/>
    <p:sldId id="290" r:id="rId11"/>
    <p:sldId id="347" r:id="rId12"/>
    <p:sldId id="351" r:id="rId13"/>
    <p:sldId id="352" r:id="rId14"/>
    <p:sldId id="338" r:id="rId15"/>
    <p:sldId id="339" r:id="rId16"/>
    <p:sldId id="353" r:id="rId17"/>
    <p:sldId id="35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110D92-E0CF-4B50-AC6F-7081A32706B8}"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5B5C0A33-A97F-48BA-B334-9C0BBCCA6915}">
      <dgm:prSet phldrT="[Text]"/>
      <dgm:spPr/>
      <dgm:t>
        <a:bodyPr/>
        <a:lstStyle/>
        <a:p>
          <a:r>
            <a:rPr lang="en-US" b="1" dirty="0" smtClean="0">
              <a:solidFill>
                <a:srgbClr val="FFFF00"/>
              </a:solidFill>
            </a:rPr>
            <a:t>Grievances in General  </a:t>
          </a:r>
          <a:endParaRPr lang="en-US" b="1" dirty="0">
            <a:solidFill>
              <a:srgbClr val="FFFF00"/>
            </a:solidFill>
          </a:endParaRPr>
        </a:p>
      </dgm:t>
    </dgm:pt>
    <dgm:pt modelId="{8786F751-CFD8-466D-A91C-192D66A601E2}" type="parTrans" cxnId="{E01C480A-6126-412E-860B-A36AC78BD47E}">
      <dgm:prSet/>
      <dgm:spPr/>
      <dgm:t>
        <a:bodyPr/>
        <a:lstStyle/>
        <a:p>
          <a:endParaRPr lang="en-US"/>
        </a:p>
      </dgm:t>
    </dgm:pt>
    <dgm:pt modelId="{157E6D4A-D08E-4D7E-AD07-4D937F43D347}" type="sibTrans" cxnId="{E01C480A-6126-412E-860B-A36AC78BD47E}">
      <dgm:prSet/>
      <dgm:spPr/>
      <dgm:t>
        <a:bodyPr/>
        <a:lstStyle/>
        <a:p>
          <a:endParaRPr lang="en-US"/>
        </a:p>
      </dgm:t>
    </dgm:pt>
    <dgm:pt modelId="{C9E407CD-D2D0-442C-8AF6-99B75B9A93DC}">
      <dgm:prSet phldrT="[Text]"/>
      <dgm:spPr/>
      <dgm:t>
        <a:bodyPr/>
        <a:lstStyle/>
        <a:p>
          <a:r>
            <a:rPr lang="en-US" dirty="0" smtClean="0"/>
            <a:t>Exploitation</a:t>
          </a:r>
          <a:endParaRPr lang="en-US" dirty="0"/>
        </a:p>
      </dgm:t>
    </dgm:pt>
    <dgm:pt modelId="{1845DD61-F394-4726-8E9D-AD600A26B7A4}" type="parTrans" cxnId="{5D7C3465-379C-4307-ABDE-362A1B6CFFCC}">
      <dgm:prSet/>
      <dgm:spPr/>
      <dgm:t>
        <a:bodyPr/>
        <a:lstStyle/>
        <a:p>
          <a:endParaRPr lang="en-US"/>
        </a:p>
      </dgm:t>
    </dgm:pt>
    <dgm:pt modelId="{50187F66-A31D-4B28-A662-C8448391B65E}" type="sibTrans" cxnId="{5D7C3465-379C-4307-ABDE-362A1B6CFFCC}">
      <dgm:prSet/>
      <dgm:spPr/>
      <dgm:t>
        <a:bodyPr/>
        <a:lstStyle/>
        <a:p>
          <a:endParaRPr lang="en-US"/>
        </a:p>
      </dgm:t>
    </dgm:pt>
    <dgm:pt modelId="{26DB7AF5-A6C7-4E89-9E38-5E435A0FB1F7}">
      <dgm:prSet phldrT="[Text]"/>
      <dgm:spPr/>
      <dgm:t>
        <a:bodyPr/>
        <a:lstStyle/>
        <a:p>
          <a:r>
            <a:rPr lang="en-US" dirty="0" smtClean="0"/>
            <a:t>Sexual Abuses </a:t>
          </a:r>
          <a:endParaRPr lang="en-US" dirty="0"/>
        </a:p>
      </dgm:t>
    </dgm:pt>
    <dgm:pt modelId="{C9790C2A-1643-44F7-A1EF-8CCCAA75E912}" type="parTrans" cxnId="{5CB30FA1-3ACC-4A7D-9058-7FE304BCD812}">
      <dgm:prSet/>
      <dgm:spPr/>
      <dgm:t>
        <a:bodyPr/>
        <a:lstStyle/>
        <a:p>
          <a:endParaRPr lang="en-US"/>
        </a:p>
      </dgm:t>
    </dgm:pt>
    <dgm:pt modelId="{0103E07A-3F62-4D54-BFE2-96DD9B9BCEF9}" type="sibTrans" cxnId="{5CB30FA1-3ACC-4A7D-9058-7FE304BCD812}">
      <dgm:prSet/>
      <dgm:spPr/>
      <dgm:t>
        <a:bodyPr/>
        <a:lstStyle/>
        <a:p>
          <a:endParaRPr lang="en-US"/>
        </a:p>
      </dgm:t>
    </dgm:pt>
    <dgm:pt modelId="{51B3030F-DC9D-4917-9A5F-979B34D3481C}">
      <dgm:prSet phldrT="[Text]"/>
      <dgm:spPr/>
      <dgm:t>
        <a:bodyPr/>
        <a:lstStyle/>
        <a:p>
          <a:r>
            <a:rPr lang="en-US" smtClean="0"/>
            <a:t>Insecurity</a:t>
          </a:r>
          <a:endParaRPr lang="en-US" dirty="0"/>
        </a:p>
      </dgm:t>
    </dgm:pt>
    <dgm:pt modelId="{1F6D3A9D-113D-4E5A-AAB5-EA927572EE6A}" type="parTrans" cxnId="{4E5C69E9-DA57-402F-8C50-F374A2FB6F70}">
      <dgm:prSet/>
      <dgm:spPr/>
      <dgm:t>
        <a:bodyPr/>
        <a:lstStyle/>
        <a:p>
          <a:endParaRPr lang="en-US"/>
        </a:p>
      </dgm:t>
    </dgm:pt>
    <dgm:pt modelId="{E1FAF8CF-F623-4706-9208-23740C09492D}" type="sibTrans" cxnId="{4E5C69E9-DA57-402F-8C50-F374A2FB6F70}">
      <dgm:prSet/>
      <dgm:spPr/>
      <dgm:t>
        <a:bodyPr/>
        <a:lstStyle/>
        <a:p>
          <a:endParaRPr lang="en-US"/>
        </a:p>
      </dgm:t>
    </dgm:pt>
    <dgm:pt modelId="{58F99BE3-8CBB-4E80-B43F-6F026DFCD9FF}">
      <dgm:prSet phldrT="[Text]"/>
      <dgm:spPr/>
      <dgm:t>
        <a:bodyPr/>
        <a:lstStyle/>
        <a:p>
          <a:r>
            <a:rPr lang="en-US" dirty="0" smtClean="0"/>
            <a:t>Self Humiliation</a:t>
          </a:r>
          <a:endParaRPr lang="en-US" dirty="0"/>
        </a:p>
      </dgm:t>
    </dgm:pt>
    <dgm:pt modelId="{98AD770F-127A-4946-99F5-49C8FFB85C0E}" type="parTrans" cxnId="{5F5DBF65-9298-481B-BDF2-9775151DC607}">
      <dgm:prSet/>
      <dgm:spPr/>
      <dgm:t>
        <a:bodyPr/>
        <a:lstStyle/>
        <a:p>
          <a:endParaRPr lang="en-US"/>
        </a:p>
      </dgm:t>
    </dgm:pt>
    <dgm:pt modelId="{CDC6370D-E790-4B17-AFE0-10F929DFB117}" type="sibTrans" cxnId="{5F5DBF65-9298-481B-BDF2-9775151DC607}">
      <dgm:prSet/>
      <dgm:spPr/>
      <dgm:t>
        <a:bodyPr/>
        <a:lstStyle/>
        <a:p>
          <a:endParaRPr lang="en-US"/>
        </a:p>
      </dgm:t>
    </dgm:pt>
    <dgm:pt modelId="{A20047E0-0A37-421C-982D-0D4BF39821A7}">
      <dgm:prSet phldrT="[Text]"/>
      <dgm:spPr/>
      <dgm:t>
        <a:bodyPr/>
        <a:lstStyle/>
        <a:p>
          <a:r>
            <a:rPr lang="en-US" dirty="0" smtClean="0"/>
            <a:t>Mental &amp; Physical Torture </a:t>
          </a:r>
          <a:endParaRPr lang="en-US" dirty="0"/>
        </a:p>
      </dgm:t>
    </dgm:pt>
    <dgm:pt modelId="{0223E16C-703E-4A4C-9AB8-07B5A87F864E}" type="parTrans" cxnId="{FEFA8E99-E039-4465-BF9B-9F3CB13542C5}">
      <dgm:prSet/>
      <dgm:spPr/>
      <dgm:t>
        <a:bodyPr/>
        <a:lstStyle/>
        <a:p>
          <a:endParaRPr lang="en-US"/>
        </a:p>
      </dgm:t>
    </dgm:pt>
    <dgm:pt modelId="{5058D323-2A64-4C7F-9A3B-D34EB048AFA9}" type="sibTrans" cxnId="{FEFA8E99-E039-4465-BF9B-9F3CB13542C5}">
      <dgm:prSet/>
      <dgm:spPr/>
      <dgm:t>
        <a:bodyPr/>
        <a:lstStyle/>
        <a:p>
          <a:endParaRPr lang="en-US"/>
        </a:p>
      </dgm:t>
    </dgm:pt>
    <dgm:pt modelId="{6BEC2657-6A3A-4F31-8ADA-7071E4AE19D1}">
      <dgm:prSet phldrT="[Text]"/>
      <dgm:spPr/>
      <dgm:t>
        <a:bodyPr/>
        <a:lstStyle/>
        <a:p>
          <a:r>
            <a:rPr lang="en-US" dirty="0" smtClean="0"/>
            <a:t>Restriction in Mobility </a:t>
          </a:r>
          <a:endParaRPr lang="en-US" dirty="0"/>
        </a:p>
      </dgm:t>
    </dgm:pt>
    <dgm:pt modelId="{B56CD2A9-A654-4B4E-A9C1-1DB4FCA43669}" type="parTrans" cxnId="{AC650FB6-79A2-444B-B682-842485CF700D}">
      <dgm:prSet/>
      <dgm:spPr/>
      <dgm:t>
        <a:bodyPr/>
        <a:lstStyle/>
        <a:p>
          <a:endParaRPr lang="en-US"/>
        </a:p>
      </dgm:t>
    </dgm:pt>
    <dgm:pt modelId="{7258E436-7889-46BD-9FC0-6E0428084B6E}" type="sibTrans" cxnId="{AC650FB6-79A2-444B-B682-842485CF700D}">
      <dgm:prSet/>
      <dgm:spPr/>
      <dgm:t>
        <a:bodyPr/>
        <a:lstStyle/>
        <a:p>
          <a:endParaRPr lang="en-US"/>
        </a:p>
      </dgm:t>
    </dgm:pt>
    <dgm:pt modelId="{EC4352CF-FDF2-4F65-8942-6683AE4DF659}">
      <dgm:prSet phldrT="[Text]"/>
      <dgm:spPr/>
      <dgm:t>
        <a:bodyPr/>
        <a:lstStyle/>
        <a:p>
          <a:r>
            <a:rPr lang="en-US" dirty="0" smtClean="0"/>
            <a:t>Homelessness</a:t>
          </a:r>
          <a:endParaRPr lang="en-US" dirty="0"/>
        </a:p>
      </dgm:t>
    </dgm:pt>
    <dgm:pt modelId="{20D38C78-B0A9-4901-A0AD-138F6EAB0D32}" type="parTrans" cxnId="{F0FA3158-FFD2-45F4-BA3A-38F5A3ECE495}">
      <dgm:prSet/>
      <dgm:spPr/>
      <dgm:t>
        <a:bodyPr/>
        <a:lstStyle/>
        <a:p>
          <a:endParaRPr lang="en-US"/>
        </a:p>
      </dgm:t>
    </dgm:pt>
    <dgm:pt modelId="{ADB0B4CB-A793-4E19-A628-7B38EC7027CF}" type="sibTrans" cxnId="{F0FA3158-FFD2-45F4-BA3A-38F5A3ECE495}">
      <dgm:prSet/>
      <dgm:spPr/>
      <dgm:t>
        <a:bodyPr/>
        <a:lstStyle/>
        <a:p>
          <a:endParaRPr lang="en-US"/>
        </a:p>
      </dgm:t>
    </dgm:pt>
    <dgm:pt modelId="{9D064416-C0FE-4474-867F-6A56242AC38A}" type="pres">
      <dgm:prSet presAssocID="{F4110D92-E0CF-4B50-AC6F-7081A32706B8}" presName="cycle" presStyleCnt="0">
        <dgm:presLayoutVars>
          <dgm:chMax val="1"/>
          <dgm:dir/>
          <dgm:animLvl val="ctr"/>
          <dgm:resizeHandles val="exact"/>
        </dgm:presLayoutVars>
      </dgm:prSet>
      <dgm:spPr/>
      <dgm:t>
        <a:bodyPr/>
        <a:lstStyle/>
        <a:p>
          <a:endParaRPr lang="en-US"/>
        </a:p>
      </dgm:t>
    </dgm:pt>
    <dgm:pt modelId="{09D2F061-8FD6-4EF4-A887-899E6EF96644}" type="pres">
      <dgm:prSet presAssocID="{5B5C0A33-A97F-48BA-B334-9C0BBCCA6915}" presName="centerShape" presStyleLbl="node0" presStyleIdx="0" presStyleCnt="1"/>
      <dgm:spPr/>
      <dgm:t>
        <a:bodyPr/>
        <a:lstStyle/>
        <a:p>
          <a:endParaRPr lang="en-US"/>
        </a:p>
      </dgm:t>
    </dgm:pt>
    <dgm:pt modelId="{144858CA-7893-4A9F-9BC8-4A4D52ACB167}" type="pres">
      <dgm:prSet presAssocID="{20D38C78-B0A9-4901-A0AD-138F6EAB0D32}" presName="Name9" presStyleLbl="parChTrans1D2" presStyleIdx="0" presStyleCnt="7"/>
      <dgm:spPr/>
      <dgm:t>
        <a:bodyPr/>
        <a:lstStyle/>
        <a:p>
          <a:endParaRPr lang="en-US"/>
        </a:p>
      </dgm:t>
    </dgm:pt>
    <dgm:pt modelId="{BECE6B67-69A3-4FDF-978A-28BB757240D6}" type="pres">
      <dgm:prSet presAssocID="{20D38C78-B0A9-4901-A0AD-138F6EAB0D32}" presName="connTx" presStyleLbl="parChTrans1D2" presStyleIdx="0" presStyleCnt="7"/>
      <dgm:spPr/>
      <dgm:t>
        <a:bodyPr/>
        <a:lstStyle/>
        <a:p>
          <a:endParaRPr lang="en-US"/>
        </a:p>
      </dgm:t>
    </dgm:pt>
    <dgm:pt modelId="{6960526A-06AD-4B51-BC81-2D71751B9AEE}" type="pres">
      <dgm:prSet presAssocID="{EC4352CF-FDF2-4F65-8942-6683AE4DF659}" presName="node" presStyleLbl="node1" presStyleIdx="0" presStyleCnt="7">
        <dgm:presLayoutVars>
          <dgm:bulletEnabled val="1"/>
        </dgm:presLayoutVars>
      </dgm:prSet>
      <dgm:spPr/>
      <dgm:t>
        <a:bodyPr/>
        <a:lstStyle/>
        <a:p>
          <a:endParaRPr lang="en-US"/>
        </a:p>
      </dgm:t>
    </dgm:pt>
    <dgm:pt modelId="{CAB14156-DA1C-4FEB-8EDD-25A01590A300}" type="pres">
      <dgm:prSet presAssocID="{1F6D3A9D-113D-4E5A-AAB5-EA927572EE6A}" presName="Name9" presStyleLbl="parChTrans1D2" presStyleIdx="1" presStyleCnt="7"/>
      <dgm:spPr/>
      <dgm:t>
        <a:bodyPr/>
        <a:lstStyle/>
        <a:p>
          <a:endParaRPr lang="en-US"/>
        </a:p>
      </dgm:t>
    </dgm:pt>
    <dgm:pt modelId="{BB663800-2163-4136-9005-A28C5B22094A}" type="pres">
      <dgm:prSet presAssocID="{1F6D3A9D-113D-4E5A-AAB5-EA927572EE6A}" presName="connTx" presStyleLbl="parChTrans1D2" presStyleIdx="1" presStyleCnt="7"/>
      <dgm:spPr/>
      <dgm:t>
        <a:bodyPr/>
        <a:lstStyle/>
        <a:p>
          <a:endParaRPr lang="en-US"/>
        </a:p>
      </dgm:t>
    </dgm:pt>
    <dgm:pt modelId="{97C68234-93F4-4BAB-BB0C-04FF8AAA0BEC}" type="pres">
      <dgm:prSet presAssocID="{51B3030F-DC9D-4917-9A5F-979B34D3481C}" presName="node" presStyleLbl="node1" presStyleIdx="1" presStyleCnt="7" custScaleX="117103" custScaleY="114716">
        <dgm:presLayoutVars>
          <dgm:bulletEnabled val="1"/>
        </dgm:presLayoutVars>
      </dgm:prSet>
      <dgm:spPr/>
      <dgm:t>
        <a:bodyPr/>
        <a:lstStyle/>
        <a:p>
          <a:endParaRPr lang="en-US"/>
        </a:p>
      </dgm:t>
    </dgm:pt>
    <dgm:pt modelId="{DA14CC87-6E40-44BF-AF6F-7E9B4B8207D9}" type="pres">
      <dgm:prSet presAssocID="{98AD770F-127A-4946-99F5-49C8FFB85C0E}" presName="Name9" presStyleLbl="parChTrans1D2" presStyleIdx="2" presStyleCnt="7"/>
      <dgm:spPr/>
      <dgm:t>
        <a:bodyPr/>
        <a:lstStyle/>
        <a:p>
          <a:endParaRPr lang="en-US"/>
        </a:p>
      </dgm:t>
    </dgm:pt>
    <dgm:pt modelId="{8997C34C-CF1E-4D8D-BB97-A3D409A909DA}" type="pres">
      <dgm:prSet presAssocID="{98AD770F-127A-4946-99F5-49C8FFB85C0E}" presName="connTx" presStyleLbl="parChTrans1D2" presStyleIdx="2" presStyleCnt="7"/>
      <dgm:spPr/>
      <dgm:t>
        <a:bodyPr/>
        <a:lstStyle/>
        <a:p>
          <a:endParaRPr lang="en-US"/>
        </a:p>
      </dgm:t>
    </dgm:pt>
    <dgm:pt modelId="{487BB07A-2E9A-4BA5-BA39-92DF363D825B}" type="pres">
      <dgm:prSet presAssocID="{58F99BE3-8CBB-4E80-B43F-6F026DFCD9FF}" presName="node" presStyleLbl="node1" presStyleIdx="2" presStyleCnt="7" custScaleX="112312" custScaleY="103931">
        <dgm:presLayoutVars>
          <dgm:bulletEnabled val="1"/>
        </dgm:presLayoutVars>
      </dgm:prSet>
      <dgm:spPr/>
      <dgm:t>
        <a:bodyPr/>
        <a:lstStyle/>
        <a:p>
          <a:endParaRPr lang="en-US"/>
        </a:p>
      </dgm:t>
    </dgm:pt>
    <dgm:pt modelId="{2FE0B2EB-FB34-4057-8073-6CFA380F00B7}" type="pres">
      <dgm:prSet presAssocID="{0223E16C-703E-4A4C-9AB8-07B5A87F864E}" presName="Name9" presStyleLbl="parChTrans1D2" presStyleIdx="3" presStyleCnt="7"/>
      <dgm:spPr/>
      <dgm:t>
        <a:bodyPr/>
        <a:lstStyle/>
        <a:p>
          <a:endParaRPr lang="en-US"/>
        </a:p>
      </dgm:t>
    </dgm:pt>
    <dgm:pt modelId="{CD3F19A9-7B77-4A21-A159-1FDA6AC846E4}" type="pres">
      <dgm:prSet presAssocID="{0223E16C-703E-4A4C-9AB8-07B5A87F864E}" presName="connTx" presStyleLbl="parChTrans1D2" presStyleIdx="3" presStyleCnt="7"/>
      <dgm:spPr/>
      <dgm:t>
        <a:bodyPr/>
        <a:lstStyle/>
        <a:p>
          <a:endParaRPr lang="en-US"/>
        </a:p>
      </dgm:t>
    </dgm:pt>
    <dgm:pt modelId="{17604CD9-FDC0-4506-8F13-93655ECCF4C9}" type="pres">
      <dgm:prSet presAssocID="{A20047E0-0A37-421C-982D-0D4BF39821A7}" presName="node" presStyleLbl="node1" presStyleIdx="3" presStyleCnt="7" custScaleX="120297" custScaleY="113851">
        <dgm:presLayoutVars>
          <dgm:bulletEnabled val="1"/>
        </dgm:presLayoutVars>
      </dgm:prSet>
      <dgm:spPr/>
      <dgm:t>
        <a:bodyPr/>
        <a:lstStyle/>
        <a:p>
          <a:endParaRPr lang="en-US"/>
        </a:p>
      </dgm:t>
    </dgm:pt>
    <dgm:pt modelId="{BBF38C0D-9445-4EFC-8848-2BB9F466F0F1}" type="pres">
      <dgm:prSet presAssocID="{B56CD2A9-A654-4B4E-A9C1-1DB4FCA43669}" presName="Name9" presStyleLbl="parChTrans1D2" presStyleIdx="4" presStyleCnt="7"/>
      <dgm:spPr/>
      <dgm:t>
        <a:bodyPr/>
        <a:lstStyle/>
        <a:p>
          <a:endParaRPr lang="en-US"/>
        </a:p>
      </dgm:t>
    </dgm:pt>
    <dgm:pt modelId="{B9E7A5E1-D3EA-4D1A-8FEC-150AF1C4D008}" type="pres">
      <dgm:prSet presAssocID="{B56CD2A9-A654-4B4E-A9C1-1DB4FCA43669}" presName="connTx" presStyleLbl="parChTrans1D2" presStyleIdx="4" presStyleCnt="7"/>
      <dgm:spPr/>
      <dgm:t>
        <a:bodyPr/>
        <a:lstStyle/>
        <a:p>
          <a:endParaRPr lang="en-US"/>
        </a:p>
      </dgm:t>
    </dgm:pt>
    <dgm:pt modelId="{34D256AC-D562-493A-A42D-2D21BC69F843}" type="pres">
      <dgm:prSet presAssocID="{6BEC2657-6A3A-4F31-8ADA-7071E4AE19D1}" presName="node" presStyleLbl="node1" presStyleIdx="4" presStyleCnt="7" custScaleX="110783" custScaleY="111073">
        <dgm:presLayoutVars>
          <dgm:bulletEnabled val="1"/>
        </dgm:presLayoutVars>
      </dgm:prSet>
      <dgm:spPr/>
      <dgm:t>
        <a:bodyPr/>
        <a:lstStyle/>
        <a:p>
          <a:endParaRPr lang="en-US"/>
        </a:p>
      </dgm:t>
    </dgm:pt>
    <dgm:pt modelId="{74E49B11-BCD8-4F24-9E70-53BEA5B56657}" type="pres">
      <dgm:prSet presAssocID="{1845DD61-F394-4726-8E9D-AD600A26B7A4}" presName="Name9" presStyleLbl="parChTrans1D2" presStyleIdx="5" presStyleCnt="7"/>
      <dgm:spPr/>
      <dgm:t>
        <a:bodyPr/>
        <a:lstStyle/>
        <a:p>
          <a:endParaRPr lang="en-US"/>
        </a:p>
      </dgm:t>
    </dgm:pt>
    <dgm:pt modelId="{351A4F17-17C0-49B0-8A53-8CD46B860FC9}" type="pres">
      <dgm:prSet presAssocID="{1845DD61-F394-4726-8E9D-AD600A26B7A4}" presName="connTx" presStyleLbl="parChTrans1D2" presStyleIdx="5" presStyleCnt="7"/>
      <dgm:spPr/>
      <dgm:t>
        <a:bodyPr/>
        <a:lstStyle/>
        <a:p>
          <a:endParaRPr lang="en-US"/>
        </a:p>
      </dgm:t>
    </dgm:pt>
    <dgm:pt modelId="{F0C00335-8D5E-45F4-8C4C-3E68BBD23219}" type="pres">
      <dgm:prSet presAssocID="{C9E407CD-D2D0-442C-8AF6-99B75B9A93DC}" presName="node" presStyleLbl="node1" presStyleIdx="5" presStyleCnt="7" custScaleX="128648" custScaleY="115177">
        <dgm:presLayoutVars>
          <dgm:bulletEnabled val="1"/>
        </dgm:presLayoutVars>
      </dgm:prSet>
      <dgm:spPr/>
      <dgm:t>
        <a:bodyPr/>
        <a:lstStyle/>
        <a:p>
          <a:endParaRPr lang="en-US"/>
        </a:p>
      </dgm:t>
    </dgm:pt>
    <dgm:pt modelId="{C6451D7C-F5B9-4B81-96CC-88ECBFB2FA3F}" type="pres">
      <dgm:prSet presAssocID="{C9790C2A-1643-44F7-A1EF-8CCCAA75E912}" presName="Name9" presStyleLbl="parChTrans1D2" presStyleIdx="6" presStyleCnt="7"/>
      <dgm:spPr/>
      <dgm:t>
        <a:bodyPr/>
        <a:lstStyle/>
        <a:p>
          <a:endParaRPr lang="en-US"/>
        </a:p>
      </dgm:t>
    </dgm:pt>
    <dgm:pt modelId="{1D92150B-6EAC-48BB-9B65-EC81AABB3C08}" type="pres">
      <dgm:prSet presAssocID="{C9790C2A-1643-44F7-A1EF-8CCCAA75E912}" presName="connTx" presStyleLbl="parChTrans1D2" presStyleIdx="6" presStyleCnt="7"/>
      <dgm:spPr/>
      <dgm:t>
        <a:bodyPr/>
        <a:lstStyle/>
        <a:p>
          <a:endParaRPr lang="en-US"/>
        </a:p>
      </dgm:t>
    </dgm:pt>
    <dgm:pt modelId="{4BF31533-3EB1-446E-80B5-89AEFFCDE839}" type="pres">
      <dgm:prSet presAssocID="{26DB7AF5-A6C7-4E89-9E38-5E435A0FB1F7}" presName="node" presStyleLbl="node1" presStyleIdx="6" presStyleCnt="7" custScaleX="114024" custScaleY="114543">
        <dgm:presLayoutVars>
          <dgm:bulletEnabled val="1"/>
        </dgm:presLayoutVars>
      </dgm:prSet>
      <dgm:spPr/>
      <dgm:t>
        <a:bodyPr/>
        <a:lstStyle/>
        <a:p>
          <a:endParaRPr lang="en-US"/>
        </a:p>
      </dgm:t>
    </dgm:pt>
  </dgm:ptLst>
  <dgm:cxnLst>
    <dgm:cxn modelId="{5489A5C0-A7D7-49A7-A34F-C049F312EC1E}" type="presOf" srcId="{EC4352CF-FDF2-4F65-8942-6683AE4DF659}" destId="{6960526A-06AD-4B51-BC81-2D71751B9AEE}" srcOrd="0" destOrd="0" presId="urn:microsoft.com/office/officeart/2005/8/layout/radial1"/>
    <dgm:cxn modelId="{7DE4E382-E425-4F3C-BF82-4EC9484A00A9}" type="presOf" srcId="{A20047E0-0A37-421C-982D-0D4BF39821A7}" destId="{17604CD9-FDC0-4506-8F13-93655ECCF4C9}" srcOrd="0" destOrd="0" presId="urn:microsoft.com/office/officeart/2005/8/layout/radial1"/>
    <dgm:cxn modelId="{C4B5569E-9BFF-430A-9D8B-0EF87483A7B0}" type="presOf" srcId="{20D38C78-B0A9-4901-A0AD-138F6EAB0D32}" destId="{BECE6B67-69A3-4FDF-978A-28BB757240D6}" srcOrd="1" destOrd="0" presId="urn:microsoft.com/office/officeart/2005/8/layout/radial1"/>
    <dgm:cxn modelId="{5CB30FA1-3ACC-4A7D-9058-7FE304BCD812}" srcId="{5B5C0A33-A97F-48BA-B334-9C0BBCCA6915}" destId="{26DB7AF5-A6C7-4E89-9E38-5E435A0FB1F7}" srcOrd="6" destOrd="0" parTransId="{C9790C2A-1643-44F7-A1EF-8CCCAA75E912}" sibTransId="{0103E07A-3F62-4D54-BFE2-96DD9B9BCEF9}"/>
    <dgm:cxn modelId="{C357FD3F-2A0C-411E-B4B4-26A8E58A7BA2}" type="presOf" srcId="{0223E16C-703E-4A4C-9AB8-07B5A87F864E}" destId="{2FE0B2EB-FB34-4057-8073-6CFA380F00B7}" srcOrd="0" destOrd="0" presId="urn:microsoft.com/office/officeart/2005/8/layout/radial1"/>
    <dgm:cxn modelId="{57B72422-DB10-4454-837A-4CB7BBDD900A}" type="presOf" srcId="{0223E16C-703E-4A4C-9AB8-07B5A87F864E}" destId="{CD3F19A9-7B77-4A21-A159-1FDA6AC846E4}" srcOrd="1" destOrd="0" presId="urn:microsoft.com/office/officeart/2005/8/layout/radial1"/>
    <dgm:cxn modelId="{5D7C3465-379C-4307-ABDE-362A1B6CFFCC}" srcId="{5B5C0A33-A97F-48BA-B334-9C0BBCCA6915}" destId="{C9E407CD-D2D0-442C-8AF6-99B75B9A93DC}" srcOrd="5" destOrd="0" parTransId="{1845DD61-F394-4726-8E9D-AD600A26B7A4}" sibTransId="{50187F66-A31D-4B28-A662-C8448391B65E}"/>
    <dgm:cxn modelId="{6B3BAC4E-CD11-447C-835C-6111E6AB2FED}" type="presOf" srcId="{C9790C2A-1643-44F7-A1EF-8CCCAA75E912}" destId="{1D92150B-6EAC-48BB-9B65-EC81AABB3C08}" srcOrd="1" destOrd="0" presId="urn:microsoft.com/office/officeart/2005/8/layout/radial1"/>
    <dgm:cxn modelId="{5B00F8BC-AADD-4B26-9597-D0C8000E0F3D}" type="presOf" srcId="{1845DD61-F394-4726-8E9D-AD600A26B7A4}" destId="{351A4F17-17C0-49B0-8A53-8CD46B860FC9}" srcOrd="1" destOrd="0" presId="urn:microsoft.com/office/officeart/2005/8/layout/radial1"/>
    <dgm:cxn modelId="{FEFA8E99-E039-4465-BF9B-9F3CB13542C5}" srcId="{5B5C0A33-A97F-48BA-B334-9C0BBCCA6915}" destId="{A20047E0-0A37-421C-982D-0D4BF39821A7}" srcOrd="3" destOrd="0" parTransId="{0223E16C-703E-4A4C-9AB8-07B5A87F864E}" sibTransId="{5058D323-2A64-4C7F-9A3B-D34EB048AFA9}"/>
    <dgm:cxn modelId="{20A6B567-22AB-45EA-BC7A-5926CE3BA81D}" type="presOf" srcId="{B56CD2A9-A654-4B4E-A9C1-1DB4FCA43669}" destId="{BBF38C0D-9445-4EFC-8848-2BB9F466F0F1}" srcOrd="0" destOrd="0" presId="urn:microsoft.com/office/officeart/2005/8/layout/radial1"/>
    <dgm:cxn modelId="{8975935F-D529-43F5-A6FA-4AF48334DE3F}" type="presOf" srcId="{20D38C78-B0A9-4901-A0AD-138F6EAB0D32}" destId="{144858CA-7893-4A9F-9BC8-4A4D52ACB167}" srcOrd="0" destOrd="0" presId="urn:microsoft.com/office/officeart/2005/8/layout/radial1"/>
    <dgm:cxn modelId="{6C22F863-8C37-46F2-9A69-3D00104FE9FF}" type="presOf" srcId="{1845DD61-F394-4726-8E9D-AD600A26B7A4}" destId="{74E49B11-BCD8-4F24-9E70-53BEA5B56657}" srcOrd="0" destOrd="0" presId="urn:microsoft.com/office/officeart/2005/8/layout/radial1"/>
    <dgm:cxn modelId="{0F7BEDA1-1CF1-4519-BBAE-0D4048263098}" type="presOf" srcId="{B56CD2A9-A654-4B4E-A9C1-1DB4FCA43669}" destId="{B9E7A5E1-D3EA-4D1A-8FEC-150AF1C4D008}" srcOrd="1" destOrd="0" presId="urn:microsoft.com/office/officeart/2005/8/layout/radial1"/>
    <dgm:cxn modelId="{B62E97A5-1A1E-4B9C-95AA-AF48622A5DB6}" type="presOf" srcId="{C9E407CD-D2D0-442C-8AF6-99B75B9A93DC}" destId="{F0C00335-8D5E-45F4-8C4C-3E68BBD23219}" srcOrd="0" destOrd="0" presId="urn:microsoft.com/office/officeart/2005/8/layout/radial1"/>
    <dgm:cxn modelId="{AC650FB6-79A2-444B-B682-842485CF700D}" srcId="{5B5C0A33-A97F-48BA-B334-9C0BBCCA6915}" destId="{6BEC2657-6A3A-4F31-8ADA-7071E4AE19D1}" srcOrd="4" destOrd="0" parTransId="{B56CD2A9-A654-4B4E-A9C1-1DB4FCA43669}" sibTransId="{7258E436-7889-46BD-9FC0-6E0428084B6E}"/>
    <dgm:cxn modelId="{7F3E0EB8-EE30-478E-8643-4F321ED13675}" type="presOf" srcId="{98AD770F-127A-4946-99F5-49C8FFB85C0E}" destId="{8997C34C-CF1E-4D8D-BB97-A3D409A909DA}" srcOrd="1" destOrd="0" presId="urn:microsoft.com/office/officeart/2005/8/layout/radial1"/>
    <dgm:cxn modelId="{6F347BDC-8863-47A7-B215-75988AE89931}" type="presOf" srcId="{F4110D92-E0CF-4B50-AC6F-7081A32706B8}" destId="{9D064416-C0FE-4474-867F-6A56242AC38A}" srcOrd="0" destOrd="0" presId="urn:microsoft.com/office/officeart/2005/8/layout/radial1"/>
    <dgm:cxn modelId="{7A1ECE7F-20FB-4576-B32C-3D4AA9494CBA}" type="presOf" srcId="{C9790C2A-1643-44F7-A1EF-8CCCAA75E912}" destId="{C6451D7C-F5B9-4B81-96CC-88ECBFB2FA3F}" srcOrd="0" destOrd="0" presId="urn:microsoft.com/office/officeart/2005/8/layout/radial1"/>
    <dgm:cxn modelId="{4E5C69E9-DA57-402F-8C50-F374A2FB6F70}" srcId="{5B5C0A33-A97F-48BA-B334-9C0BBCCA6915}" destId="{51B3030F-DC9D-4917-9A5F-979B34D3481C}" srcOrd="1" destOrd="0" parTransId="{1F6D3A9D-113D-4E5A-AAB5-EA927572EE6A}" sibTransId="{E1FAF8CF-F623-4706-9208-23740C09492D}"/>
    <dgm:cxn modelId="{F0FA3158-FFD2-45F4-BA3A-38F5A3ECE495}" srcId="{5B5C0A33-A97F-48BA-B334-9C0BBCCA6915}" destId="{EC4352CF-FDF2-4F65-8942-6683AE4DF659}" srcOrd="0" destOrd="0" parTransId="{20D38C78-B0A9-4901-A0AD-138F6EAB0D32}" sibTransId="{ADB0B4CB-A793-4E19-A628-7B38EC7027CF}"/>
    <dgm:cxn modelId="{6777133F-FA98-4EB0-A59C-4C62156C1743}" type="presOf" srcId="{51B3030F-DC9D-4917-9A5F-979B34D3481C}" destId="{97C68234-93F4-4BAB-BB0C-04FF8AAA0BEC}" srcOrd="0" destOrd="0" presId="urn:microsoft.com/office/officeart/2005/8/layout/radial1"/>
    <dgm:cxn modelId="{16B27B2A-A14C-4F3F-8D2B-A846F6BE62C4}" type="presOf" srcId="{98AD770F-127A-4946-99F5-49C8FFB85C0E}" destId="{DA14CC87-6E40-44BF-AF6F-7E9B4B8207D9}" srcOrd="0" destOrd="0" presId="urn:microsoft.com/office/officeart/2005/8/layout/radial1"/>
    <dgm:cxn modelId="{5F5DBF65-9298-481B-BDF2-9775151DC607}" srcId="{5B5C0A33-A97F-48BA-B334-9C0BBCCA6915}" destId="{58F99BE3-8CBB-4E80-B43F-6F026DFCD9FF}" srcOrd="2" destOrd="0" parTransId="{98AD770F-127A-4946-99F5-49C8FFB85C0E}" sibTransId="{CDC6370D-E790-4B17-AFE0-10F929DFB117}"/>
    <dgm:cxn modelId="{2E01EE44-B17C-4306-BF89-AF09678576FA}" type="presOf" srcId="{6BEC2657-6A3A-4F31-8ADA-7071E4AE19D1}" destId="{34D256AC-D562-493A-A42D-2D21BC69F843}" srcOrd="0" destOrd="0" presId="urn:microsoft.com/office/officeart/2005/8/layout/radial1"/>
    <dgm:cxn modelId="{654BDBAC-9339-4117-A831-F02A39AB4F98}" type="presOf" srcId="{1F6D3A9D-113D-4E5A-AAB5-EA927572EE6A}" destId="{BB663800-2163-4136-9005-A28C5B22094A}" srcOrd="1" destOrd="0" presId="urn:microsoft.com/office/officeart/2005/8/layout/radial1"/>
    <dgm:cxn modelId="{DA022629-BD9D-47DE-8DB4-5471E06F83F3}" type="presOf" srcId="{26DB7AF5-A6C7-4E89-9E38-5E435A0FB1F7}" destId="{4BF31533-3EB1-446E-80B5-89AEFFCDE839}" srcOrd="0" destOrd="0" presId="urn:microsoft.com/office/officeart/2005/8/layout/radial1"/>
    <dgm:cxn modelId="{9A529DB3-5899-4EAB-9127-E0E125845572}" type="presOf" srcId="{5B5C0A33-A97F-48BA-B334-9C0BBCCA6915}" destId="{09D2F061-8FD6-4EF4-A887-899E6EF96644}" srcOrd="0" destOrd="0" presId="urn:microsoft.com/office/officeart/2005/8/layout/radial1"/>
    <dgm:cxn modelId="{E01C480A-6126-412E-860B-A36AC78BD47E}" srcId="{F4110D92-E0CF-4B50-AC6F-7081A32706B8}" destId="{5B5C0A33-A97F-48BA-B334-9C0BBCCA6915}" srcOrd="0" destOrd="0" parTransId="{8786F751-CFD8-466D-A91C-192D66A601E2}" sibTransId="{157E6D4A-D08E-4D7E-AD07-4D937F43D347}"/>
    <dgm:cxn modelId="{46210AA3-056F-4260-A9FD-C4B35F12548A}" type="presOf" srcId="{58F99BE3-8CBB-4E80-B43F-6F026DFCD9FF}" destId="{487BB07A-2E9A-4BA5-BA39-92DF363D825B}" srcOrd="0" destOrd="0" presId="urn:microsoft.com/office/officeart/2005/8/layout/radial1"/>
    <dgm:cxn modelId="{A5E89E78-A12E-4654-B05D-A0291FCCF94E}" type="presOf" srcId="{1F6D3A9D-113D-4E5A-AAB5-EA927572EE6A}" destId="{CAB14156-DA1C-4FEB-8EDD-25A01590A300}" srcOrd="0" destOrd="0" presId="urn:microsoft.com/office/officeart/2005/8/layout/radial1"/>
    <dgm:cxn modelId="{5852B461-0AC1-4474-9973-7D160EBAB3CB}" type="presParOf" srcId="{9D064416-C0FE-4474-867F-6A56242AC38A}" destId="{09D2F061-8FD6-4EF4-A887-899E6EF96644}" srcOrd="0" destOrd="0" presId="urn:microsoft.com/office/officeart/2005/8/layout/radial1"/>
    <dgm:cxn modelId="{DB9E04E7-F1B8-441E-B60A-6B01AB535B1B}" type="presParOf" srcId="{9D064416-C0FE-4474-867F-6A56242AC38A}" destId="{144858CA-7893-4A9F-9BC8-4A4D52ACB167}" srcOrd="1" destOrd="0" presId="urn:microsoft.com/office/officeart/2005/8/layout/radial1"/>
    <dgm:cxn modelId="{57788918-4ED2-4F2E-8E64-EF6CE226CCE4}" type="presParOf" srcId="{144858CA-7893-4A9F-9BC8-4A4D52ACB167}" destId="{BECE6B67-69A3-4FDF-978A-28BB757240D6}" srcOrd="0" destOrd="0" presId="urn:microsoft.com/office/officeart/2005/8/layout/radial1"/>
    <dgm:cxn modelId="{B8ECDFF8-8BE7-487B-9138-A61A0FEAE00E}" type="presParOf" srcId="{9D064416-C0FE-4474-867F-6A56242AC38A}" destId="{6960526A-06AD-4B51-BC81-2D71751B9AEE}" srcOrd="2" destOrd="0" presId="urn:microsoft.com/office/officeart/2005/8/layout/radial1"/>
    <dgm:cxn modelId="{F2D812BD-DC23-4F0D-8847-4C735E937537}" type="presParOf" srcId="{9D064416-C0FE-4474-867F-6A56242AC38A}" destId="{CAB14156-DA1C-4FEB-8EDD-25A01590A300}" srcOrd="3" destOrd="0" presId="urn:microsoft.com/office/officeart/2005/8/layout/radial1"/>
    <dgm:cxn modelId="{146DCAA5-3321-4ABF-A470-DA5B19764A24}" type="presParOf" srcId="{CAB14156-DA1C-4FEB-8EDD-25A01590A300}" destId="{BB663800-2163-4136-9005-A28C5B22094A}" srcOrd="0" destOrd="0" presId="urn:microsoft.com/office/officeart/2005/8/layout/radial1"/>
    <dgm:cxn modelId="{2F61312C-4EAB-45AF-A9E6-18B65D89BC8C}" type="presParOf" srcId="{9D064416-C0FE-4474-867F-6A56242AC38A}" destId="{97C68234-93F4-4BAB-BB0C-04FF8AAA0BEC}" srcOrd="4" destOrd="0" presId="urn:microsoft.com/office/officeart/2005/8/layout/radial1"/>
    <dgm:cxn modelId="{28FF3759-D723-4095-BBF4-BF51B28F4BA3}" type="presParOf" srcId="{9D064416-C0FE-4474-867F-6A56242AC38A}" destId="{DA14CC87-6E40-44BF-AF6F-7E9B4B8207D9}" srcOrd="5" destOrd="0" presId="urn:microsoft.com/office/officeart/2005/8/layout/radial1"/>
    <dgm:cxn modelId="{118129E6-9CEA-42FC-9758-5BB10E57FA71}" type="presParOf" srcId="{DA14CC87-6E40-44BF-AF6F-7E9B4B8207D9}" destId="{8997C34C-CF1E-4D8D-BB97-A3D409A909DA}" srcOrd="0" destOrd="0" presId="urn:microsoft.com/office/officeart/2005/8/layout/radial1"/>
    <dgm:cxn modelId="{A8AA1739-274C-40F0-9752-F5C4AB62C837}" type="presParOf" srcId="{9D064416-C0FE-4474-867F-6A56242AC38A}" destId="{487BB07A-2E9A-4BA5-BA39-92DF363D825B}" srcOrd="6" destOrd="0" presId="urn:microsoft.com/office/officeart/2005/8/layout/radial1"/>
    <dgm:cxn modelId="{A67CBC4A-E5BE-4F9F-B489-C6241020FB3C}" type="presParOf" srcId="{9D064416-C0FE-4474-867F-6A56242AC38A}" destId="{2FE0B2EB-FB34-4057-8073-6CFA380F00B7}" srcOrd="7" destOrd="0" presId="urn:microsoft.com/office/officeart/2005/8/layout/radial1"/>
    <dgm:cxn modelId="{3C4BD206-3E51-414A-AA62-5D6C37048CEA}" type="presParOf" srcId="{2FE0B2EB-FB34-4057-8073-6CFA380F00B7}" destId="{CD3F19A9-7B77-4A21-A159-1FDA6AC846E4}" srcOrd="0" destOrd="0" presId="urn:microsoft.com/office/officeart/2005/8/layout/radial1"/>
    <dgm:cxn modelId="{7727E516-16DB-497C-BC9E-C7D77FE3F98E}" type="presParOf" srcId="{9D064416-C0FE-4474-867F-6A56242AC38A}" destId="{17604CD9-FDC0-4506-8F13-93655ECCF4C9}" srcOrd="8" destOrd="0" presId="urn:microsoft.com/office/officeart/2005/8/layout/radial1"/>
    <dgm:cxn modelId="{A6DE401F-357E-4ADD-BA1C-15E0478A4FD5}" type="presParOf" srcId="{9D064416-C0FE-4474-867F-6A56242AC38A}" destId="{BBF38C0D-9445-4EFC-8848-2BB9F466F0F1}" srcOrd="9" destOrd="0" presId="urn:microsoft.com/office/officeart/2005/8/layout/radial1"/>
    <dgm:cxn modelId="{E84D34A7-6915-4377-AD10-0EC0DD79BD06}" type="presParOf" srcId="{BBF38C0D-9445-4EFC-8848-2BB9F466F0F1}" destId="{B9E7A5E1-D3EA-4D1A-8FEC-150AF1C4D008}" srcOrd="0" destOrd="0" presId="urn:microsoft.com/office/officeart/2005/8/layout/radial1"/>
    <dgm:cxn modelId="{307253EB-6B9B-422B-994F-440C3993E182}" type="presParOf" srcId="{9D064416-C0FE-4474-867F-6A56242AC38A}" destId="{34D256AC-D562-493A-A42D-2D21BC69F843}" srcOrd="10" destOrd="0" presId="urn:microsoft.com/office/officeart/2005/8/layout/radial1"/>
    <dgm:cxn modelId="{38E7627B-B9D3-4047-8B4A-AA7E35205F17}" type="presParOf" srcId="{9D064416-C0FE-4474-867F-6A56242AC38A}" destId="{74E49B11-BCD8-4F24-9E70-53BEA5B56657}" srcOrd="11" destOrd="0" presId="urn:microsoft.com/office/officeart/2005/8/layout/radial1"/>
    <dgm:cxn modelId="{5CDA38F2-5943-4AB3-83CA-114594925A17}" type="presParOf" srcId="{74E49B11-BCD8-4F24-9E70-53BEA5B56657}" destId="{351A4F17-17C0-49B0-8A53-8CD46B860FC9}" srcOrd="0" destOrd="0" presId="urn:microsoft.com/office/officeart/2005/8/layout/radial1"/>
    <dgm:cxn modelId="{7D369B47-AF91-4AF4-93F8-381B9010B98C}" type="presParOf" srcId="{9D064416-C0FE-4474-867F-6A56242AC38A}" destId="{F0C00335-8D5E-45F4-8C4C-3E68BBD23219}" srcOrd="12" destOrd="0" presId="urn:microsoft.com/office/officeart/2005/8/layout/radial1"/>
    <dgm:cxn modelId="{BF7082BD-DFD0-4A72-8C49-7A8EA2E8C185}" type="presParOf" srcId="{9D064416-C0FE-4474-867F-6A56242AC38A}" destId="{C6451D7C-F5B9-4B81-96CC-88ECBFB2FA3F}" srcOrd="13" destOrd="0" presId="urn:microsoft.com/office/officeart/2005/8/layout/radial1"/>
    <dgm:cxn modelId="{2CFC7AB8-62B0-4CEF-AA59-EBC801C45B06}" type="presParOf" srcId="{C6451D7C-F5B9-4B81-96CC-88ECBFB2FA3F}" destId="{1D92150B-6EAC-48BB-9B65-EC81AABB3C08}" srcOrd="0" destOrd="0" presId="urn:microsoft.com/office/officeart/2005/8/layout/radial1"/>
    <dgm:cxn modelId="{7F7563B6-4967-44B1-80EB-4A17079BF711}" type="presParOf" srcId="{9D064416-C0FE-4474-867F-6A56242AC38A}" destId="{4BF31533-3EB1-446E-80B5-89AEFFCDE839}" srcOrd="1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D2F061-8FD6-4EF4-A887-899E6EF96644}">
      <dsp:nvSpPr>
        <dsp:cNvPr id="0" name=""/>
        <dsp:cNvSpPr/>
      </dsp:nvSpPr>
      <dsp:spPr>
        <a:xfrm>
          <a:off x="3348646" y="2203821"/>
          <a:ext cx="1502643" cy="150264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solidFill>
                <a:srgbClr val="FFFF00"/>
              </a:solidFill>
            </a:rPr>
            <a:t>Grievances in General  </a:t>
          </a:r>
          <a:endParaRPr lang="en-US" sz="1800" b="1" kern="1200" dirty="0">
            <a:solidFill>
              <a:srgbClr val="FFFF00"/>
            </a:solidFill>
          </a:endParaRPr>
        </a:p>
      </dsp:txBody>
      <dsp:txXfrm>
        <a:off x="3568703" y="2423878"/>
        <a:ext cx="1062529" cy="1062529"/>
      </dsp:txXfrm>
    </dsp:sp>
    <dsp:sp modelId="{144858CA-7893-4A9F-9BC8-4A4D52ACB167}">
      <dsp:nvSpPr>
        <dsp:cNvPr id="0" name=""/>
        <dsp:cNvSpPr/>
      </dsp:nvSpPr>
      <dsp:spPr>
        <a:xfrm rot="16200000">
          <a:off x="3724617" y="1811727"/>
          <a:ext cx="750701" cy="33486"/>
        </a:xfrm>
        <a:custGeom>
          <a:avLst/>
          <a:gdLst/>
          <a:ahLst/>
          <a:cxnLst/>
          <a:rect l="0" t="0" r="0" b="0"/>
          <a:pathLst>
            <a:path>
              <a:moveTo>
                <a:pt x="0" y="16743"/>
              </a:moveTo>
              <a:lnTo>
                <a:pt x="750701" y="167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1200" y="1809703"/>
        <a:ext cx="37535" cy="37535"/>
      </dsp:txXfrm>
    </dsp:sp>
    <dsp:sp modelId="{6960526A-06AD-4B51-BC81-2D71751B9AEE}">
      <dsp:nvSpPr>
        <dsp:cNvPr id="0" name=""/>
        <dsp:cNvSpPr/>
      </dsp:nvSpPr>
      <dsp:spPr>
        <a:xfrm>
          <a:off x="3348646" y="-49523"/>
          <a:ext cx="1502643" cy="150264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Homelessness</a:t>
          </a:r>
          <a:endParaRPr lang="en-US" sz="1400" kern="1200" dirty="0"/>
        </a:p>
      </dsp:txBody>
      <dsp:txXfrm>
        <a:off x="3568703" y="170534"/>
        <a:ext cx="1062529" cy="1062529"/>
      </dsp:txXfrm>
    </dsp:sp>
    <dsp:sp modelId="{CAB14156-DA1C-4FEB-8EDD-25A01590A300}">
      <dsp:nvSpPr>
        <dsp:cNvPr id="0" name=""/>
        <dsp:cNvSpPr/>
      </dsp:nvSpPr>
      <dsp:spPr>
        <a:xfrm rot="19285714">
          <a:off x="4618727" y="2273775"/>
          <a:ext cx="629306" cy="33486"/>
        </a:xfrm>
        <a:custGeom>
          <a:avLst/>
          <a:gdLst/>
          <a:ahLst/>
          <a:cxnLst/>
          <a:rect l="0" t="0" r="0" b="0"/>
          <a:pathLst>
            <a:path>
              <a:moveTo>
                <a:pt x="0" y="16743"/>
              </a:moveTo>
              <a:lnTo>
                <a:pt x="629306" y="167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917647" y="2274785"/>
        <a:ext cx="31465" cy="31465"/>
      </dsp:txXfrm>
    </dsp:sp>
    <dsp:sp modelId="{97C68234-93F4-4BAB-BB0C-04FF8AAA0BEC}">
      <dsp:nvSpPr>
        <dsp:cNvPr id="0" name=""/>
        <dsp:cNvSpPr/>
      </dsp:nvSpPr>
      <dsp:spPr>
        <a:xfrm>
          <a:off x="4981883" y="688319"/>
          <a:ext cx="1759640" cy="172377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smtClean="0"/>
            <a:t>Insecurity</a:t>
          </a:r>
          <a:endParaRPr lang="en-US" sz="1400" kern="1200" dirty="0"/>
        </a:p>
      </dsp:txBody>
      <dsp:txXfrm>
        <a:off x="5239576" y="940760"/>
        <a:ext cx="1244254" cy="1218890"/>
      </dsp:txXfrm>
    </dsp:sp>
    <dsp:sp modelId="{DA14CC87-6E40-44BF-AF6F-7E9B4B8207D9}">
      <dsp:nvSpPr>
        <dsp:cNvPr id="0" name=""/>
        <dsp:cNvSpPr/>
      </dsp:nvSpPr>
      <dsp:spPr>
        <a:xfrm rot="771429">
          <a:off x="4824157" y="3179203"/>
          <a:ext cx="661682" cy="33486"/>
        </a:xfrm>
        <a:custGeom>
          <a:avLst/>
          <a:gdLst/>
          <a:ahLst/>
          <a:cxnLst/>
          <a:rect l="0" t="0" r="0" b="0"/>
          <a:pathLst>
            <a:path>
              <a:moveTo>
                <a:pt x="0" y="16743"/>
              </a:moveTo>
              <a:lnTo>
                <a:pt x="661682" y="167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138456" y="3179404"/>
        <a:ext cx="33084" cy="33084"/>
      </dsp:txXfrm>
    </dsp:sp>
    <dsp:sp modelId="{487BB07A-2E9A-4BA5-BA39-92DF363D825B}">
      <dsp:nvSpPr>
        <dsp:cNvPr id="0" name=""/>
        <dsp:cNvSpPr/>
      </dsp:nvSpPr>
      <dsp:spPr>
        <a:xfrm>
          <a:off x="5452992" y="2675703"/>
          <a:ext cx="1687648" cy="15617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Self Humiliation</a:t>
          </a:r>
          <a:endParaRPr lang="en-US" sz="1400" kern="1200" dirty="0"/>
        </a:p>
      </dsp:txBody>
      <dsp:txXfrm>
        <a:off x="5700142" y="2904410"/>
        <a:ext cx="1193348" cy="1104298"/>
      </dsp:txXfrm>
    </dsp:sp>
    <dsp:sp modelId="{2FE0B2EB-FB34-4057-8073-6CFA380F00B7}">
      <dsp:nvSpPr>
        <dsp:cNvPr id="0" name=""/>
        <dsp:cNvSpPr/>
      </dsp:nvSpPr>
      <dsp:spPr>
        <a:xfrm rot="3857143">
          <a:off x="4245331" y="3902776"/>
          <a:ext cx="638112" cy="33486"/>
        </a:xfrm>
        <a:custGeom>
          <a:avLst/>
          <a:gdLst/>
          <a:ahLst/>
          <a:cxnLst/>
          <a:rect l="0" t="0" r="0" b="0"/>
          <a:pathLst>
            <a:path>
              <a:moveTo>
                <a:pt x="0" y="16743"/>
              </a:moveTo>
              <a:lnTo>
                <a:pt x="638112" y="167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548434" y="3903567"/>
        <a:ext cx="31905" cy="31905"/>
      </dsp:txXfrm>
    </dsp:sp>
    <dsp:sp modelId="{17604CD9-FDC0-4506-8F13-93655ECCF4C9}">
      <dsp:nvSpPr>
        <dsp:cNvPr id="0" name=""/>
        <dsp:cNvSpPr/>
      </dsp:nvSpPr>
      <dsp:spPr>
        <a:xfrm>
          <a:off x="4173840" y="4129948"/>
          <a:ext cx="1807634" cy="171077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Mental &amp; Physical Torture </a:t>
          </a:r>
          <a:endParaRPr lang="en-US" sz="1400" kern="1200" dirty="0"/>
        </a:p>
      </dsp:txBody>
      <dsp:txXfrm>
        <a:off x="4438562" y="4380485"/>
        <a:ext cx="1278190" cy="1209700"/>
      </dsp:txXfrm>
    </dsp:sp>
    <dsp:sp modelId="{BBF38C0D-9445-4EFC-8848-2BB9F466F0F1}">
      <dsp:nvSpPr>
        <dsp:cNvPr id="0" name=""/>
        <dsp:cNvSpPr/>
      </dsp:nvSpPr>
      <dsp:spPr>
        <a:xfrm rot="6942857">
          <a:off x="3295122" y="3916204"/>
          <a:ext cx="667918" cy="33486"/>
        </a:xfrm>
        <a:custGeom>
          <a:avLst/>
          <a:gdLst/>
          <a:ahLst/>
          <a:cxnLst/>
          <a:rect l="0" t="0" r="0" b="0"/>
          <a:pathLst>
            <a:path>
              <a:moveTo>
                <a:pt x="0" y="16743"/>
              </a:moveTo>
              <a:lnTo>
                <a:pt x="667918" y="167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612384" y="3916249"/>
        <a:ext cx="33395" cy="33395"/>
      </dsp:txXfrm>
    </dsp:sp>
    <dsp:sp modelId="{34D256AC-D562-493A-A42D-2D21BC69F843}">
      <dsp:nvSpPr>
        <dsp:cNvPr id="0" name=""/>
        <dsp:cNvSpPr/>
      </dsp:nvSpPr>
      <dsp:spPr>
        <a:xfrm>
          <a:off x="2289941" y="4150820"/>
          <a:ext cx="1664673" cy="16690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Restriction in Mobility </a:t>
          </a:r>
          <a:endParaRPr lang="en-US" sz="1400" kern="1200" dirty="0"/>
        </a:p>
      </dsp:txBody>
      <dsp:txXfrm>
        <a:off x="2533727" y="4395244"/>
        <a:ext cx="1177101" cy="1180182"/>
      </dsp:txXfrm>
    </dsp:sp>
    <dsp:sp modelId="{74E49B11-BCD8-4F24-9E70-53BEA5B56657}">
      <dsp:nvSpPr>
        <dsp:cNvPr id="0" name=""/>
        <dsp:cNvSpPr/>
      </dsp:nvSpPr>
      <dsp:spPr>
        <a:xfrm rot="10028571">
          <a:off x="2832936" y="3165813"/>
          <a:ext cx="541333" cy="33486"/>
        </a:xfrm>
        <a:custGeom>
          <a:avLst/>
          <a:gdLst/>
          <a:ahLst/>
          <a:cxnLst/>
          <a:rect l="0" t="0" r="0" b="0"/>
          <a:pathLst>
            <a:path>
              <a:moveTo>
                <a:pt x="0" y="16743"/>
              </a:moveTo>
              <a:lnTo>
                <a:pt x="541333" y="167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090069" y="3169023"/>
        <a:ext cx="27066" cy="27066"/>
      </dsp:txXfrm>
    </dsp:sp>
    <dsp:sp modelId="{F0C00335-8D5E-45F4-8C4C-3E68BBD23219}">
      <dsp:nvSpPr>
        <dsp:cNvPr id="0" name=""/>
        <dsp:cNvSpPr/>
      </dsp:nvSpPr>
      <dsp:spPr>
        <a:xfrm>
          <a:off x="936559" y="2591209"/>
          <a:ext cx="1933120" cy="173069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Exploitation</a:t>
          </a:r>
          <a:endParaRPr lang="en-US" sz="1400" kern="1200" dirty="0"/>
        </a:p>
      </dsp:txBody>
      <dsp:txXfrm>
        <a:off x="1219658" y="2844664"/>
        <a:ext cx="1366922" cy="1223789"/>
      </dsp:txXfrm>
    </dsp:sp>
    <dsp:sp modelId="{C6451D7C-F5B9-4B81-96CC-88ECBFB2FA3F}">
      <dsp:nvSpPr>
        <dsp:cNvPr id="0" name=""/>
        <dsp:cNvSpPr/>
      </dsp:nvSpPr>
      <dsp:spPr>
        <a:xfrm rot="13114286">
          <a:off x="2938965" y="2269248"/>
          <a:ext cx="643826" cy="33486"/>
        </a:xfrm>
        <a:custGeom>
          <a:avLst/>
          <a:gdLst/>
          <a:ahLst/>
          <a:cxnLst/>
          <a:rect l="0" t="0" r="0" b="0"/>
          <a:pathLst>
            <a:path>
              <a:moveTo>
                <a:pt x="0" y="16743"/>
              </a:moveTo>
              <a:lnTo>
                <a:pt x="643826" y="167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44783" y="2269896"/>
        <a:ext cx="32191" cy="32191"/>
      </dsp:txXfrm>
    </dsp:sp>
    <dsp:sp modelId="{4BF31533-3EB1-446E-80B5-89AEFFCDE839}">
      <dsp:nvSpPr>
        <dsp:cNvPr id="0" name=""/>
        <dsp:cNvSpPr/>
      </dsp:nvSpPr>
      <dsp:spPr>
        <a:xfrm>
          <a:off x="1481545" y="689619"/>
          <a:ext cx="1713373" cy="172117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Sexual Abuses </a:t>
          </a:r>
          <a:endParaRPr lang="en-US" sz="1400" kern="1200" dirty="0"/>
        </a:p>
      </dsp:txBody>
      <dsp:txXfrm>
        <a:off x="1732463" y="941679"/>
        <a:ext cx="1211537" cy="1217052"/>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D6ECCD-CC64-4567-9F68-174C0B40D7A5}" type="datetimeFigureOut">
              <a:rPr lang="en-US" smtClean="0"/>
              <a:t>10/31/2018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E30125-A693-4B82-8954-B0F7C7FD6C31}" type="slidenum">
              <a:rPr lang="en-US" smtClean="0"/>
              <a:t>‹#›</a:t>
            </a:fld>
            <a:endParaRPr lang="en-US"/>
          </a:p>
        </p:txBody>
      </p:sp>
    </p:spTree>
    <p:extLst>
      <p:ext uri="{BB962C8B-B14F-4D97-AF65-F5344CB8AC3E}">
        <p14:creationId xmlns:p14="http://schemas.microsoft.com/office/powerpoint/2010/main" val="1836955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10/31/2018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92620" y="304800"/>
            <a:ext cx="1412380" cy="92001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81200"/>
            <a:ext cx="8229600" cy="1143000"/>
          </a:xfrm>
        </p:spPr>
        <p:txBody>
          <a:bodyPr>
            <a:noAutofit/>
          </a:bodyPr>
          <a:lstStyle/>
          <a:p>
            <a:r>
              <a:rPr lang="en-US" sz="2800" dirty="0">
                <a:solidFill>
                  <a:srgbClr val="0070C0"/>
                </a:solidFill>
              </a:rPr>
              <a:t/>
            </a:r>
            <a:br>
              <a:rPr lang="en-US" sz="2800" dirty="0">
                <a:solidFill>
                  <a:srgbClr val="0070C0"/>
                </a:solidFill>
              </a:rPr>
            </a:br>
            <a:r>
              <a:rPr lang="en-US" sz="2800" dirty="0">
                <a:solidFill>
                  <a:srgbClr val="0070C0"/>
                </a:solidFill>
              </a:rPr>
              <a:t/>
            </a:r>
            <a:br>
              <a:rPr lang="en-US" sz="2800" dirty="0">
                <a:solidFill>
                  <a:srgbClr val="0070C0"/>
                </a:solidFill>
              </a:rPr>
            </a:br>
            <a:r>
              <a:rPr lang="en-US" sz="2800" dirty="0">
                <a:solidFill>
                  <a:srgbClr val="0070C0"/>
                </a:solidFill>
              </a:rPr>
              <a:t/>
            </a:r>
            <a:br>
              <a:rPr lang="en-US" sz="2800" dirty="0">
                <a:solidFill>
                  <a:srgbClr val="0070C0"/>
                </a:solidFill>
              </a:rPr>
            </a:br>
            <a:r>
              <a:rPr lang="en-US" sz="2800" dirty="0">
                <a:solidFill>
                  <a:srgbClr val="0070C0"/>
                </a:solidFill>
              </a:rPr>
              <a:t/>
            </a:r>
            <a:br>
              <a:rPr lang="en-US" sz="2800" dirty="0">
                <a:solidFill>
                  <a:srgbClr val="0070C0"/>
                </a:solidFill>
              </a:rPr>
            </a:br>
            <a:r>
              <a:rPr lang="en-US" sz="2800" b="1" dirty="0">
                <a:solidFill>
                  <a:srgbClr val="0070C0"/>
                </a:solidFill>
              </a:rPr>
              <a:t>Global Compact on Migration</a:t>
            </a:r>
            <a:br>
              <a:rPr lang="en-US" sz="2800" b="1" dirty="0">
                <a:solidFill>
                  <a:srgbClr val="0070C0"/>
                </a:solidFill>
              </a:rPr>
            </a:br>
            <a:r>
              <a:rPr lang="en-US" sz="2800" b="1" dirty="0">
                <a:solidFill>
                  <a:srgbClr val="0070C0"/>
                </a:solidFill>
              </a:rPr>
              <a:t>Promises and Paradoxes </a:t>
            </a:r>
            <a:r>
              <a:rPr lang="en-US" sz="2800" b="1" dirty="0" smtClean="0">
                <a:solidFill>
                  <a:srgbClr val="0070C0"/>
                </a:solidFill>
              </a:rPr>
              <a:t/>
            </a:r>
            <a:br>
              <a:rPr lang="en-US" sz="2800" b="1" dirty="0" smtClean="0">
                <a:solidFill>
                  <a:srgbClr val="0070C0"/>
                </a:solidFill>
              </a:rPr>
            </a:br>
            <a:r>
              <a:rPr lang="en-US" sz="2800" b="1" dirty="0" smtClean="0">
                <a:solidFill>
                  <a:srgbClr val="0070C0"/>
                </a:solidFill>
              </a:rPr>
              <a:t>&amp; </a:t>
            </a:r>
            <a:br>
              <a:rPr lang="en-US" sz="2800" b="1" dirty="0" smtClean="0">
                <a:solidFill>
                  <a:srgbClr val="0070C0"/>
                </a:solidFill>
              </a:rPr>
            </a:br>
            <a:r>
              <a:rPr lang="en-US" sz="2800" b="1" dirty="0" smtClean="0">
                <a:solidFill>
                  <a:srgbClr val="0070C0"/>
                </a:solidFill>
              </a:rPr>
              <a:t>Need </a:t>
            </a:r>
            <a:r>
              <a:rPr lang="en-US" sz="2800" b="1" dirty="0">
                <a:solidFill>
                  <a:srgbClr val="0070C0"/>
                </a:solidFill>
              </a:rPr>
              <a:t>for </a:t>
            </a:r>
            <a:r>
              <a:rPr lang="en-US" sz="2800" b="1" dirty="0" smtClean="0">
                <a:solidFill>
                  <a:srgbClr val="0070C0"/>
                </a:solidFill>
              </a:rPr>
              <a:t>Global</a:t>
            </a:r>
            <a:r>
              <a:rPr lang="en-US" sz="2800" b="1" dirty="0">
                <a:solidFill>
                  <a:srgbClr val="0070C0"/>
                </a:solidFill>
              </a:rPr>
              <a:t>, Regional and National Responses</a:t>
            </a:r>
            <a:r>
              <a:rPr lang="en-US" sz="2800" dirty="0">
                <a:solidFill>
                  <a:srgbClr val="0070C0"/>
                </a:solidFill>
              </a:rPr>
              <a:t/>
            </a:r>
            <a:br>
              <a:rPr lang="en-US" sz="2800" dirty="0">
                <a:solidFill>
                  <a:srgbClr val="0070C0"/>
                </a:solidFill>
              </a:rPr>
            </a:br>
            <a:r>
              <a:rPr lang="en-US" sz="3200" dirty="0">
                <a:solidFill>
                  <a:schemeClr val="accent5"/>
                </a:solidFill>
              </a:rPr>
              <a:t/>
            </a:r>
            <a:br>
              <a:rPr lang="en-US" sz="3200" dirty="0">
                <a:solidFill>
                  <a:schemeClr val="accent5"/>
                </a:solidFill>
              </a:rPr>
            </a:br>
            <a:r>
              <a:rPr lang="en-US" sz="3200" dirty="0">
                <a:solidFill>
                  <a:schemeClr val="accent5"/>
                </a:solidFill>
              </a:rPr>
              <a:t/>
            </a:r>
            <a:br>
              <a:rPr lang="en-US" sz="3200" dirty="0">
                <a:solidFill>
                  <a:schemeClr val="accent5"/>
                </a:solidFill>
              </a:rPr>
            </a:br>
            <a:r>
              <a:rPr lang="en-US" sz="3200" dirty="0">
                <a:solidFill>
                  <a:schemeClr val="accent5"/>
                </a:solidFill>
              </a:rPr>
              <a:t/>
            </a:r>
            <a:br>
              <a:rPr lang="en-US" sz="3200" dirty="0">
                <a:solidFill>
                  <a:schemeClr val="accent5"/>
                </a:solidFill>
              </a:rPr>
            </a:br>
            <a:r>
              <a:rPr lang="en-US" sz="3200" dirty="0">
                <a:solidFill>
                  <a:schemeClr val="accent5"/>
                </a:solidFill>
              </a:rPr>
              <a:t/>
            </a:r>
            <a:br>
              <a:rPr lang="en-US" sz="3200" dirty="0">
                <a:solidFill>
                  <a:schemeClr val="accent5"/>
                </a:solidFill>
              </a:rPr>
            </a:br>
            <a:endParaRPr lang="en-US" sz="3200" dirty="0"/>
          </a:p>
        </p:txBody>
      </p:sp>
      <p:sp>
        <p:nvSpPr>
          <p:cNvPr id="3" name="Content Placeholder 2"/>
          <p:cNvSpPr>
            <a:spLocks noGrp="1"/>
          </p:cNvSpPr>
          <p:nvPr>
            <p:ph idx="1"/>
          </p:nvPr>
        </p:nvSpPr>
        <p:spPr>
          <a:xfrm>
            <a:off x="457200" y="2667000"/>
            <a:ext cx="8229600" cy="5440363"/>
          </a:xfrm>
        </p:spPr>
        <p:txBody>
          <a:bodyPr>
            <a:normAutofit/>
          </a:bodyPr>
          <a:lstStyle/>
          <a:p>
            <a:pPr marL="0" indent="0" algn="ctr">
              <a:buNone/>
            </a:pPr>
            <a:endParaRPr lang="en-US" sz="2400" dirty="0" smtClean="0">
              <a:solidFill>
                <a:schemeClr val="accent1">
                  <a:lumMod val="50000"/>
                </a:schemeClr>
              </a:solidFill>
            </a:endParaRPr>
          </a:p>
          <a:p>
            <a:pPr marL="0" indent="0" algn="ctr">
              <a:buNone/>
            </a:pPr>
            <a:endParaRPr lang="en-US" sz="2400" dirty="0" smtClean="0">
              <a:solidFill>
                <a:schemeClr val="accent1">
                  <a:lumMod val="50000"/>
                </a:schemeClr>
              </a:solidFill>
            </a:endParaRPr>
          </a:p>
          <a:p>
            <a:pPr marL="0" indent="0" algn="ctr">
              <a:buNone/>
            </a:pPr>
            <a:endParaRPr lang="en-US" sz="2400" dirty="0" smtClean="0">
              <a:solidFill>
                <a:schemeClr val="accent1">
                  <a:lumMod val="50000"/>
                </a:schemeClr>
              </a:solidFill>
            </a:endParaRPr>
          </a:p>
          <a:p>
            <a:pPr marL="0" indent="0" algn="ctr">
              <a:buNone/>
            </a:pPr>
            <a:r>
              <a:rPr lang="en-US" sz="2400" dirty="0" smtClean="0">
                <a:solidFill>
                  <a:schemeClr val="accent1">
                    <a:lumMod val="50000"/>
                  </a:schemeClr>
                </a:solidFill>
              </a:rPr>
              <a:t>International </a:t>
            </a:r>
            <a:r>
              <a:rPr lang="en-US" sz="2400" dirty="0">
                <a:solidFill>
                  <a:schemeClr val="accent1">
                    <a:lumMod val="50000"/>
                  </a:schemeClr>
                </a:solidFill>
              </a:rPr>
              <a:t>Workshop </a:t>
            </a:r>
          </a:p>
          <a:p>
            <a:pPr marL="0" indent="0" algn="ctr">
              <a:buNone/>
            </a:pPr>
            <a:r>
              <a:rPr lang="en-US" sz="2400" dirty="0">
                <a:solidFill>
                  <a:schemeClr val="accent1">
                    <a:lumMod val="50000"/>
                  </a:schemeClr>
                </a:solidFill>
              </a:rPr>
              <a:t>25-30 November, 2018, </a:t>
            </a:r>
            <a:r>
              <a:rPr lang="en-US" sz="2400" dirty="0" err="1">
                <a:solidFill>
                  <a:schemeClr val="accent1">
                    <a:lumMod val="50000"/>
                  </a:schemeClr>
                </a:solidFill>
              </a:rPr>
              <a:t>Culcutta</a:t>
            </a:r>
            <a:r>
              <a:rPr lang="en-US" sz="2400" dirty="0">
                <a:solidFill>
                  <a:schemeClr val="accent1">
                    <a:lumMod val="50000"/>
                  </a:schemeClr>
                </a:solidFill>
              </a:rPr>
              <a:t> </a:t>
            </a:r>
          </a:p>
          <a:p>
            <a:pPr algn="ctr"/>
            <a:endParaRPr lang="en-US" sz="2400" u="sng" dirty="0">
              <a:solidFill>
                <a:schemeClr val="accent1">
                  <a:lumMod val="50000"/>
                </a:schemeClr>
              </a:solidFill>
            </a:endParaRPr>
          </a:p>
          <a:p>
            <a:pPr marL="0" indent="0" algn="ctr">
              <a:buNone/>
            </a:pPr>
            <a:endParaRPr lang="en-US" sz="2400" u="sng" dirty="0" smtClean="0">
              <a:solidFill>
                <a:schemeClr val="accent1">
                  <a:lumMod val="50000"/>
                </a:schemeClr>
              </a:solidFill>
            </a:endParaRPr>
          </a:p>
          <a:p>
            <a:pPr marL="0" indent="0" algn="ctr">
              <a:buNone/>
            </a:pPr>
            <a:r>
              <a:rPr lang="en-US" sz="2400" u="sng" dirty="0" smtClean="0">
                <a:solidFill>
                  <a:schemeClr val="accent1">
                    <a:lumMod val="50000"/>
                  </a:schemeClr>
                </a:solidFill>
              </a:rPr>
              <a:t> </a:t>
            </a:r>
            <a:endParaRPr lang="en-US" sz="2400" u="sng" dirty="0">
              <a:solidFill>
                <a:schemeClr val="accent1">
                  <a:lumMod val="50000"/>
                </a:schemeClr>
              </a:solidFill>
            </a:endParaRPr>
          </a:p>
          <a:p>
            <a:pPr marL="0" indent="0" algn="r">
              <a:buNone/>
            </a:pPr>
            <a:r>
              <a:rPr lang="en-US" sz="2000" dirty="0">
                <a:solidFill>
                  <a:schemeClr val="accent1">
                    <a:lumMod val="50000"/>
                  </a:schemeClr>
                </a:solidFill>
              </a:rPr>
              <a:t>Buddha Singh </a:t>
            </a:r>
            <a:r>
              <a:rPr lang="en-US" sz="2000" dirty="0" err="1">
                <a:solidFill>
                  <a:schemeClr val="accent1">
                    <a:lumMod val="50000"/>
                  </a:schemeClr>
                </a:solidFill>
              </a:rPr>
              <a:t>Kepchhaki</a:t>
            </a:r>
            <a:endParaRPr lang="en-US" sz="2000" dirty="0">
              <a:solidFill>
                <a:schemeClr val="accent1">
                  <a:lumMod val="50000"/>
                </a:schemeClr>
              </a:solidFill>
            </a:endParaRPr>
          </a:p>
          <a:p>
            <a:pPr marL="0" indent="0" algn="r">
              <a:buNone/>
            </a:pPr>
            <a:r>
              <a:rPr lang="en-US" sz="2000" dirty="0" smtClean="0">
                <a:solidFill>
                  <a:schemeClr val="accent1">
                    <a:lumMod val="50000"/>
                  </a:schemeClr>
                </a:solidFill>
              </a:rPr>
              <a:t>PNCC, </a:t>
            </a:r>
            <a:r>
              <a:rPr lang="en-US" sz="2000" dirty="0">
                <a:solidFill>
                  <a:schemeClr val="accent1">
                    <a:lumMod val="50000"/>
                  </a:schemeClr>
                </a:solidFill>
              </a:rPr>
              <a:t>Kathmandu, Nepal</a:t>
            </a:r>
          </a:p>
          <a:p>
            <a:pPr algn="ctr"/>
            <a:endParaRPr lang="en-US" sz="2400" dirty="0"/>
          </a:p>
        </p:txBody>
      </p:sp>
    </p:spTree>
    <p:extLst>
      <p:ext uri="{BB962C8B-B14F-4D97-AF65-F5344CB8AC3E}">
        <p14:creationId xmlns:p14="http://schemas.microsoft.com/office/powerpoint/2010/main" val="3242574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08038"/>
            <a:ext cx="8229600" cy="792162"/>
          </a:xfrm>
        </p:spPr>
        <p:txBody>
          <a:bodyPr>
            <a:noAutofit/>
          </a:bodyPr>
          <a:lstStyle/>
          <a:p>
            <a:r>
              <a:rPr lang="en-GB" sz="2800" b="1" dirty="0" smtClean="0">
                <a:solidFill>
                  <a:srgbClr val="0070C0"/>
                </a:solidFill>
              </a:rPr>
              <a:t> Thematic </a:t>
            </a:r>
            <a:r>
              <a:rPr lang="en-GB" sz="2800" b="1" dirty="0">
                <a:solidFill>
                  <a:srgbClr val="0070C0"/>
                </a:solidFill>
              </a:rPr>
              <a:t>C</a:t>
            </a:r>
            <a:r>
              <a:rPr lang="en-GB" sz="2800" b="1" dirty="0" smtClean="0">
                <a:solidFill>
                  <a:srgbClr val="0070C0"/>
                </a:solidFill>
              </a:rPr>
              <a:t>lusters</a:t>
            </a:r>
            <a:r>
              <a:rPr lang="en-GB" sz="2000" b="1" dirty="0">
                <a:solidFill>
                  <a:srgbClr val="0070C0"/>
                </a:solidFill>
              </a:rPr>
              <a:t/>
            </a:r>
            <a:br>
              <a:rPr lang="en-GB" sz="2000" b="1" dirty="0">
                <a:solidFill>
                  <a:srgbClr val="0070C0"/>
                </a:solidFill>
              </a:rPr>
            </a:br>
            <a:endParaRPr lang="en-US" sz="2000" dirty="0">
              <a:solidFill>
                <a:srgbClr val="0070C0"/>
              </a:solidFill>
            </a:endParaRPr>
          </a:p>
        </p:txBody>
      </p:sp>
      <p:sp>
        <p:nvSpPr>
          <p:cNvPr id="3" name="Content Placeholder 2"/>
          <p:cNvSpPr>
            <a:spLocks noGrp="1"/>
          </p:cNvSpPr>
          <p:nvPr>
            <p:ph idx="1"/>
          </p:nvPr>
        </p:nvSpPr>
        <p:spPr>
          <a:xfrm>
            <a:off x="304800" y="1371600"/>
            <a:ext cx="8534400" cy="5791200"/>
          </a:xfrm>
        </p:spPr>
        <p:txBody>
          <a:bodyPr>
            <a:noAutofit/>
          </a:bodyPr>
          <a:lstStyle/>
          <a:p>
            <a:pPr marL="0" indent="0">
              <a:buNone/>
            </a:pPr>
            <a:r>
              <a:rPr lang="en-GB" sz="2000" b="1" dirty="0" smtClean="0"/>
              <a:t>One: </a:t>
            </a:r>
            <a:r>
              <a:rPr lang="en-GB" sz="2000" dirty="0" smtClean="0"/>
              <a:t>The </a:t>
            </a:r>
            <a:r>
              <a:rPr lang="en-GB" sz="2000" dirty="0"/>
              <a:t>human rights of all migrants; social cohesion; inclusion; and all forms of discrimination, including racism, xenophobia, and intolerance</a:t>
            </a:r>
            <a:r>
              <a:rPr lang="en-US" sz="2000" dirty="0"/>
              <a:t> </a:t>
            </a:r>
            <a:endParaRPr lang="en-US" sz="2000" dirty="0" smtClean="0"/>
          </a:p>
          <a:p>
            <a:pPr marL="0" indent="0">
              <a:buNone/>
            </a:pPr>
            <a:r>
              <a:rPr lang="en-GB" sz="2000" b="1" dirty="0" smtClean="0"/>
              <a:t>Two</a:t>
            </a:r>
            <a:r>
              <a:rPr lang="en-GB" sz="2000" b="1" dirty="0"/>
              <a:t>: </a:t>
            </a:r>
            <a:r>
              <a:rPr lang="en-GB" sz="2000" dirty="0" smtClean="0"/>
              <a:t>Addressing </a:t>
            </a:r>
            <a:r>
              <a:rPr lang="en-GB" sz="2000" dirty="0"/>
              <a:t>the drivers of migration, including the adverse effects of climate change, natural disasters, and human made crises, through protection and assistance, sustainable development, poverty eradication, conflict prevention and </a:t>
            </a:r>
            <a:r>
              <a:rPr lang="en-GB" sz="2000" dirty="0" smtClean="0"/>
              <a:t>resolution</a:t>
            </a:r>
          </a:p>
          <a:p>
            <a:pPr marL="0" indent="0">
              <a:buNone/>
            </a:pPr>
            <a:r>
              <a:rPr lang="en-GB" sz="2000" b="1" dirty="0" smtClean="0"/>
              <a:t>Three: </a:t>
            </a:r>
            <a:r>
              <a:rPr lang="en-GB" sz="2000" dirty="0" smtClean="0"/>
              <a:t>International </a:t>
            </a:r>
            <a:r>
              <a:rPr lang="en-GB" sz="2000" dirty="0"/>
              <a:t>cooperation and governance of migration in the cycle of </a:t>
            </a:r>
            <a:r>
              <a:rPr lang="en-GB" sz="2000" dirty="0" smtClean="0"/>
              <a:t>governance</a:t>
            </a:r>
          </a:p>
          <a:p>
            <a:pPr marL="0" indent="0">
              <a:buNone/>
            </a:pPr>
            <a:r>
              <a:rPr lang="en-GB" sz="2000" b="1" dirty="0" smtClean="0"/>
              <a:t>Four: </a:t>
            </a:r>
            <a:r>
              <a:rPr lang="en-GB" sz="2000" dirty="0"/>
              <a:t>Contribution of migrants and diaspora, to all dimension of sustainable development, including remittance, and probability of earned </a:t>
            </a:r>
            <a:r>
              <a:rPr lang="en-GB" sz="2000" dirty="0" smtClean="0"/>
              <a:t>benefits</a:t>
            </a:r>
            <a:endParaRPr lang="en-US" sz="2000" dirty="0"/>
          </a:p>
          <a:p>
            <a:pPr marL="0" indent="0">
              <a:buNone/>
            </a:pPr>
            <a:r>
              <a:rPr lang="en-US" sz="2000" b="1" dirty="0" smtClean="0"/>
              <a:t>Five: </a:t>
            </a:r>
            <a:r>
              <a:rPr lang="en-GB" sz="2000" dirty="0"/>
              <a:t>Smuggling of migrants, trafficking in persons and contemporary forms of slavery, including appropriate identification, protection and assistance to migrants and trafficking </a:t>
            </a:r>
            <a:r>
              <a:rPr lang="en-GB" sz="2000" dirty="0" smtClean="0"/>
              <a:t>victims</a:t>
            </a:r>
            <a:endParaRPr lang="en-US" sz="2000" dirty="0"/>
          </a:p>
          <a:p>
            <a:pPr marL="0" indent="0">
              <a:buNone/>
            </a:pPr>
            <a:r>
              <a:rPr lang="en-US" sz="2000" b="1" dirty="0" smtClean="0"/>
              <a:t>Six: </a:t>
            </a:r>
            <a:r>
              <a:rPr lang="en-GB" sz="2000" dirty="0"/>
              <a:t>Irregular migration and regular pathways, including decent work, labour mobility, recognition of skills and qualifications, and other relevant measures</a:t>
            </a:r>
            <a:endParaRPr lang="en-US" sz="2000" dirty="0"/>
          </a:p>
          <a:p>
            <a:pPr marL="0" indent="0">
              <a:buNone/>
            </a:pPr>
            <a:endParaRPr lang="en-GB" sz="2000" dirty="0" smtClean="0"/>
          </a:p>
          <a:p>
            <a:pPr marL="0" indent="0">
              <a:buNone/>
            </a:pPr>
            <a:endParaRPr lang="en-US" sz="2000" dirty="0"/>
          </a:p>
          <a:p>
            <a:pPr marL="0" indent="0">
              <a:buNone/>
            </a:pPr>
            <a:endParaRPr lang="en-GB" sz="2000" dirty="0"/>
          </a:p>
          <a:p>
            <a:pPr marL="0" indent="0">
              <a:buNone/>
            </a:pPr>
            <a:endParaRPr lang="en-GB" sz="2000" dirty="0" smtClean="0"/>
          </a:p>
          <a:p>
            <a:pPr marL="0" indent="0">
              <a:buNone/>
            </a:pPr>
            <a:endParaRPr lang="en-US" sz="2000" dirty="0"/>
          </a:p>
          <a:p>
            <a:pPr marL="0" indent="0">
              <a:buNone/>
            </a:pPr>
            <a:endParaRPr lang="en-US" sz="2000" dirty="0"/>
          </a:p>
          <a:p>
            <a:pPr marL="0" indent="0">
              <a:buNone/>
            </a:pPr>
            <a:endParaRPr lang="en-GB" sz="2000" dirty="0"/>
          </a:p>
        </p:txBody>
      </p:sp>
    </p:spTree>
    <p:extLst>
      <p:ext uri="{BB962C8B-B14F-4D97-AF65-F5344CB8AC3E}">
        <p14:creationId xmlns:p14="http://schemas.microsoft.com/office/powerpoint/2010/main" val="2652576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a:bodyPr>
          <a:lstStyle/>
          <a:p>
            <a:r>
              <a:rPr lang="en-US" sz="2800" b="1" dirty="0" smtClean="0">
                <a:solidFill>
                  <a:srgbClr val="0070C0"/>
                </a:solidFill>
              </a:rPr>
              <a:t>Core Objectives of GCM </a:t>
            </a:r>
            <a:endParaRPr lang="en-US" sz="2000" b="1" dirty="0">
              <a:solidFill>
                <a:srgbClr val="0070C0"/>
              </a:solidFill>
            </a:endParaRPr>
          </a:p>
        </p:txBody>
      </p:sp>
      <p:sp>
        <p:nvSpPr>
          <p:cNvPr id="3" name="Content Placeholder 2"/>
          <p:cNvSpPr>
            <a:spLocks noGrp="1"/>
          </p:cNvSpPr>
          <p:nvPr>
            <p:ph idx="1"/>
          </p:nvPr>
        </p:nvSpPr>
        <p:spPr>
          <a:xfrm>
            <a:off x="304800" y="1219200"/>
            <a:ext cx="8458200" cy="5791200"/>
          </a:xfrm>
        </p:spPr>
        <p:txBody>
          <a:bodyPr>
            <a:normAutofit/>
          </a:bodyPr>
          <a:lstStyle/>
          <a:p>
            <a:pPr marL="457200" lvl="0" indent="-457200">
              <a:buFont typeface="+mj-lt"/>
              <a:buAutoNum type="arabicPeriod"/>
            </a:pPr>
            <a:r>
              <a:rPr lang="en-GB" sz="2000" dirty="0"/>
              <a:t>Collect and utilize accurate and disaggregated data as a basis for evidence-based policies</a:t>
            </a:r>
            <a:endParaRPr lang="en-US" sz="2000" dirty="0"/>
          </a:p>
          <a:p>
            <a:pPr marL="457200" lvl="0" indent="-457200">
              <a:buFont typeface="+mj-lt"/>
              <a:buAutoNum type="arabicPeriod"/>
            </a:pPr>
            <a:r>
              <a:rPr lang="en-GB" sz="2000" dirty="0"/>
              <a:t>Minimize the adverse drivers and structural factors that compel people to leave their country of origin</a:t>
            </a:r>
            <a:endParaRPr lang="en-US" sz="2000" dirty="0"/>
          </a:p>
          <a:p>
            <a:pPr marL="457200" lvl="0" indent="-457200">
              <a:buFont typeface="+mj-lt"/>
              <a:buAutoNum type="arabicPeriod"/>
            </a:pPr>
            <a:r>
              <a:rPr lang="en-GB" sz="2000" dirty="0"/>
              <a:t>Provide accurate and timely information at all stages of migration</a:t>
            </a:r>
            <a:endParaRPr lang="en-US" sz="2000" dirty="0"/>
          </a:p>
          <a:p>
            <a:pPr marL="457200" lvl="0" indent="-457200">
              <a:buFont typeface="+mj-lt"/>
              <a:buAutoNum type="arabicPeriod"/>
            </a:pPr>
            <a:r>
              <a:rPr lang="en-GB" sz="2000" dirty="0"/>
              <a:t>Ensure that all migrants have proof of legal identity and adequate documentation</a:t>
            </a:r>
            <a:endParaRPr lang="en-US" sz="2000" dirty="0"/>
          </a:p>
          <a:p>
            <a:pPr marL="457200" lvl="0" indent="-457200">
              <a:buFont typeface="+mj-lt"/>
              <a:buAutoNum type="arabicPeriod"/>
            </a:pPr>
            <a:r>
              <a:rPr lang="en-GB" sz="2000" dirty="0"/>
              <a:t>Enhance availability and flexibility of pathways for regular migration</a:t>
            </a:r>
            <a:endParaRPr lang="en-US" sz="2000" dirty="0"/>
          </a:p>
          <a:p>
            <a:pPr marL="457200" lvl="0" indent="-457200">
              <a:buFont typeface="+mj-lt"/>
              <a:buAutoNum type="arabicPeriod"/>
            </a:pPr>
            <a:r>
              <a:rPr lang="en-GB" sz="2000" dirty="0"/>
              <a:t>Facilitate fair and ethical recruitment and safeguard conditions that ensure decent work</a:t>
            </a:r>
            <a:endParaRPr lang="en-US" sz="2000" dirty="0"/>
          </a:p>
          <a:p>
            <a:pPr marL="457200" lvl="0" indent="-457200">
              <a:buFont typeface="+mj-lt"/>
              <a:buAutoNum type="arabicPeriod"/>
            </a:pPr>
            <a:r>
              <a:rPr lang="en-GB" sz="2000" dirty="0"/>
              <a:t>Address and reduce vulnerabilities in migration</a:t>
            </a:r>
            <a:endParaRPr lang="en-US" sz="2000" dirty="0"/>
          </a:p>
          <a:p>
            <a:pPr marL="457200" lvl="0" indent="-457200">
              <a:buFont typeface="+mj-lt"/>
              <a:buAutoNum type="arabicPeriod"/>
            </a:pPr>
            <a:r>
              <a:rPr lang="en-GB" sz="2000" dirty="0"/>
              <a:t>Save lives and establish coordinated international efforts on missing migrants</a:t>
            </a:r>
            <a:endParaRPr lang="en-US" sz="2000" dirty="0"/>
          </a:p>
          <a:p>
            <a:pPr marL="457200" lvl="0" indent="-457200">
              <a:buFont typeface="+mj-lt"/>
              <a:buAutoNum type="arabicPeriod"/>
            </a:pPr>
            <a:r>
              <a:rPr lang="en-GB" sz="2000" dirty="0"/>
              <a:t>Strengthen the transnational response to smuggling of migrants</a:t>
            </a:r>
            <a:endParaRPr lang="en-US" sz="2000" dirty="0"/>
          </a:p>
          <a:p>
            <a:pPr lvl="0"/>
            <a:endParaRPr lang="en-US" sz="2000" dirty="0"/>
          </a:p>
        </p:txBody>
      </p:sp>
    </p:spTree>
    <p:extLst>
      <p:ext uri="{BB962C8B-B14F-4D97-AF65-F5344CB8AC3E}">
        <p14:creationId xmlns:p14="http://schemas.microsoft.com/office/powerpoint/2010/main" val="3506411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a:bodyPr>
          <a:lstStyle/>
          <a:p>
            <a:r>
              <a:rPr lang="en-US" sz="2800" b="1" dirty="0" smtClean="0">
                <a:solidFill>
                  <a:srgbClr val="0070C0"/>
                </a:solidFill>
              </a:rPr>
              <a:t>	Core Objectives </a:t>
            </a:r>
            <a:r>
              <a:rPr lang="en-US" sz="2800" b="1" dirty="0" err="1" smtClean="0">
                <a:solidFill>
                  <a:srgbClr val="0070C0"/>
                </a:solidFill>
              </a:rPr>
              <a:t>Contd</a:t>
            </a:r>
            <a:r>
              <a:rPr lang="en-US" sz="2800" b="1" dirty="0" smtClean="0">
                <a:solidFill>
                  <a:srgbClr val="0070C0"/>
                </a:solidFill>
              </a:rPr>
              <a:t> ………</a:t>
            </a:r>
            <a:endParaRPr lang="en-US" sz="2000" b="1" dirty="0">
              <a:solidFill>
                <a:srgbClr val="0070C0"/>
              </a:solidFill>
            </a:endParaRPr>
          </a:p>
        </p:txBody>
      </p:sp>
      <p:sp>
        <p:nvSpPr>
          <p:cNvPr id="3" name="Content Placeholder 2"/>
          <p:cNvSpPr>
            <a:spLocks noGrp="1"/>
          </p:cNvSpPr>
          <p:nvPr>
            <p:ph idx="1"/>
          </p:nvPr>
        </p:nvSpPr>
        <p:spPr>
          <a:xfrm>
            <a:off x="304800" y="1295400"/>
            <a:ext cx="8458200" cy="5791200"/>
          </a:xfrm>
        </p:spPr>
        <p:txBody>
          <a:bodyPr>
            <a:normAutofit/>
          </a:bodyPr>
          <a:lstStyle/>
          <a:p>
            <a:pPr marL="457200" lvl="0" indent="-457200">
              <a:buFont typeface="+mj-lt"/>
              <a:buAutoNum type="arabicPeriod" startAt="10"/>
            </a:pPr>
            <a:r>
              <a:rPr lang="en-GB" sz="2000" dirty="0"/>
              <a:t>Prevent, combat and eradicate trafficking in persons in the context of international migration</a:t>
            </a:r>
            <a:endParaRPr lang="en-US" sz="2000" dirty="0"/>
          </a:p>
          <a:p>
            <a:pPr marL="457200" lvl="0" indent="-457200">
              <a:buFont typeface="+mj-lt"/>
              <a:buAutoNum type="arabicPeriod" startAt="10"/>
            </a:pPr>
            <a:r>
              <a:rPr lang="en-GB" sz="2000" dirty="0"/>
              <a:t>Manage borders in an integrated, secure and coordinated manner</a:t>
            </a:r>
            <a:endParaRPr lang="en-US" sz="2000" dirty="0"/>
          </a:p>
          <a:p>
            <a:pPr marL="457200" lvl="0" indent="-457200">
              <a:buFont typeface="+mj-lt"/>
              <a:buAutoNum type="arabicPeriod" startAt="10"/>
            </a:pPr>
            <a:r>
              <a:rPr lang="en-GB" sz="2000" dirty="0"/>
              <a:t>Strengthen certainty and predictability in migration procedures for appropriate screening, assessment and referral</a:t>
            </a:r>
            <a:endParaRPr lang="en-US" sz="2000" dirty="0"/>
          </a:p>
          <a:p>
            <a:pPr marL="457200" lvl="0" indent="-457200">
              <a:buFont typeface="+mj-lt"/>
              <a:buAutoNum type="arabicPeriod" startAt="10"/>
            </a:pPr>
            <a:r>
              <a:rPr lang="en-GB" sz="2000" dirty="0"/>
              <a:t>Use migration detention only as a measure of last resort and work towards alternatives</a:t>
            </a:r>
            <a:endParaRPr lang="en-US" sz="2000" dirty="0"/>
          </a:p>
          <a:p>
            <a:pPr marL="457200" lvl="0" indent="-457200">
              <a:buFont typeface="+mj-lt"/>
              <a:buAutoNum type="arabicPeriod" startAt="10"/>
            </a:pPr>
            <a:r>
              <a:rPr lang="en-GB" sz="2000" dirty="0"/>
              <a:t>Enhance consular protection, assistance and cooperation throughout the migration cycle</a:t>
            </a:r>
            <a:endParaRPr lang="en-US" sz="2000" dirty="0"/>
          </a:p>
          <a:p>
            <a:pPr marL="457200" lvl="0" indent="-457200">
              <a:buFont typeface="+mj-lt"/>
              <a:buAutoNum type="arabicPeriod" startAt="10"/>
            </a:pPr>
            <a:r>
              <a:rPr lang="en-GB" sz="2000" dirty="0"/>
              <a:t>Provide access to basic services for migrants</a:t>
            </a:r>
            <a:endParaRPr lang="en-US" sz="2000" dirty="0"/>
          </a:p>
          <a:p>
            <a:pPr marL="457200" lvl="0" indent="-457200">
              <a:buFont typeface="+mj-lt"/>
              <a:buAutoNum type="arabicPeriod" startAt="10"/>
            </a:pPr>
            <a:r>
              <a:rPr lang="en-GB" sz="2000" dirty="0"/>
              <a:t>Empower migrants and societies to realize full inclusion and social cohesion </a:t>
            </a:r>
            <a:endParaRPr lang="en-US" sz="2000" dirty="0"/>
          </a:p>
          <a:p>
            <a:pPr marL="457200" lvl="0" indent="-457200">
              <a:buFont typeface="+mj-lt"/>
              <a:buAutoNum type="arabicPeriod" startAt="10"/>
            </a:pPr>
            <a:r>
              <a:rPr lang="en-GB" sz="2000" dirty="0"/>
              <a:t>Eliminate all forms of discrimination and promote evidence-based public discourse to shape perceptions of migration </a:t>
            </a:r>
            <a:endParaRPr lang="en-US" sz="2000" dirty="0"/>
          </a:p>
          <a:p>
            <a:pPr lvl="0"/>
            <a:endParaRPr lang="en-US" sz="2000" dirty="0"/>
          </a:p>
        </p:txBody>
      </p:sp>
    </p:spTree>
    <p:extLst>
      <p:ext uri="{BB962C8B-B14F-4D97-AF65-F5344CB8AC3E}">
        <p14:creationId xmlns:p14="http://schemas.microsoft.com/office/powerpoint/2010/main" val="6434920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a:bodyPr>
          <a:lstStyle/>
          <a:p>
            <a:r>
              <a:rPr lang="en-US" sz="2800" b="1" dirty="0" smtClean="0">
                <a:solidFill>
                  <a:srgbClr val="0070C0"/>
                </a:solidFill>
              </a:rPr>
              <a:t>	Core Objectives </a:t>
            </a:r>
            <a:r>
              <a:rPr lang="en-US" sz="2800" b="1" dirty="0" err="1" smtClean="0">
                <a:solidFill>
                  <a:srgbClr val="0070C0"/>
                </a:solidFill>
              </a:rPr>
              <a:t>Contd</a:t>
            </a:r>
            <a:r>
              <a:rPr lang="en-US" sz="2800" b="1" dirty="0" smtClean="0">
                <a:solidFill>
                  <a:srgbClr val="0070C0"/>
                </a:solidFill>
              </a:rPr>
              <a:t> ………</a:t>
            </a:r>
            <a:endParaRPr lang="en-US" sz="2000" b="1" dirty="0">
              <a:solidFill>
                <a:srgbClr val="0070C0"/>
              </a:solidFill>
            </a:endParaRPr>
          </a:p>
        </p:txBody>
      </p:sp>
      <p:sp>
        <p:nvSpPr>
          <p:cNvPr id="3" name="Content Placeholder 2"/>
          <p:cNvSpPr>
            <a:spLocks noGrp="1"/>
          </p:cNvSpPr>
          <p:nvPr>
            <p:ph idx="1"/>
          </p:nvPr>
        </p:nvSpPr>
        <p:spPr>
          <a:xfrm>
            <a:off x="304800" y="1295400"/>
            <a:ext cx="8458200" cy="5791200"/>
          </a:xfrm>
        </p:spPr>
        <p:txBody>
          <a:bodyPr>
            <a:normAutofit/>
          </a:bodyPr>
          <a:lstStyle/>
          <a:p>
            <a:pPr marL="457200" lvl="0" indent="-457200">
              <a:buFont typeface="+mj-lt"/>
              <a:buAutoNum type="arabicPeriod" startAt="18"/>
            </a:pPr>
            <a:r>
              <a:rPr lang="en-GB" sz="2000" dirty="0"/>
              <a:t>Invest in skills development and facilitate mutual recognition of skills, qualifications and competences</a:t>
            </a:r>
            <a:endParaRPr lang="en-US" sz="2000" dirty="0"/>
          </a:p>
          <a:p>
            <a:pPr marL="457200" lvl="0" indent="-457200">
              <a:buFont typeface="+mj-lt"/>
              <a:buAutoNum type="arabicPeriod" startAt="18"/>
            </a:pPr>
            <a:r>
              <a:rPr lang="en-GB" sz="2000" dirty="0"/>
              <a:t>Create conditions for migrants and diasporas to fully contribute to sustainable development in all countries</a:t>
            </a:r>
            <a:endParaRPr lang="en-US" sz="2000" dirty="0"/>
          </a:p>
          <a:p>
            <a:pPr marL="457200" lvl="0" indent="-457200">
              <a:buFont typeface="+mj-lt"/>
              <a:buAutoNum type="arabicPeriod" startAt="18"/>
            </a:pPr>
            <a:r>
              <a:rPr lang="en-GB" sz="2000" dirty="0"/>
              <a:t>Promote faster, safer and cheaper transfer of remittances and foster financial inclusion of migrants</a:t>
            </a:r>
            <a:endParaRPr lang="en-US" sz="2000" dirty="0"/>
          </a:p>
          <a:p>
            <a:pPr marL="457200" lvl="0" indent="-457200">
              <a:buFont typeface="+mj-lt"/>
              <a:buAutoNum type="arabicPeriod" startAt="18"/>
            </a:pPr>
            <a:r>
              <a:rPr lang="en-GB" sz="2000" dirty="0"/>
              <a:t>Cooperate in facilitating safe and dignified return and readmission, as well as sustainable reintegration</a:t>
            </a:r>
            <a:endParaRPr lang="en-US" sz="2000" dirty="0"/>
          </a:p>
          <a:p>
            <a:pPr marL="457200" lvl="0" indent="-457200">
              <a:buFont typeface="+mj-lt"/>
              <a:buAutoNum type="arabicPeriod" startAt="18"/>
            </a:pPr>
            <a:r>
              <a:rPr lang="en-GB" sz="2000" dirty="0"/>
              <a:t>Establish mechanisms for the portability of social security entitlements and earned benefits</a:t>
            </a:r>
            <a:endParaRPr lang="en-US" sz="2000" dirty="0"/>
          </a:p>
          <a:p>
            <a:pPr marL="457200" lvl="0" indent="-457200">
              <a:buFont typeface="+mj-lt"/>
              <a:buAutoNum type="arabicPeriod" startAt="18"/>
            </a:pPr>
            <a:r>
              <a:rPr lang="en-GB" sz="2000" dirty="0"/>
              <a:t>Strengthen international cooperation and global partnerships for safe, orderly and regular migration</a:t>
            </a:r>
            <a:endParaRPr lang="en-US" sz="2000" dirty="0"/>
          </a:p>
          <a:p>
            <a:pPr marL="457200" lvl="0" indent="-457200">
              <a:buFont typeface="+mj-lt"/>
              <a:buAutoNum type="arabicPeriod" startAt="18"/>
            </a:pPr>
            <a:endParaRPr lang="en-US" sz="2000" dirty="0"/>
          </a:p>
        </p:txBody>
      </p:sp>
    </p:spTree>
    <p:extLst>
      <p:ext uri="{BB962C8B-B14F-4D97-AF65-F5344CB8AC3E}">
        <p14:creationId xmlns:p14="http://schemas.microsoft.com/office/powerpoint/2010/main" val="25591828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8229600" cy="609600"/>
          </a:xfrm>
        </p:spPr>
        <p:txBody>
          <a:bodyPr>
            <a:normAutofit/>
          </a:bodyPr>
          <a:lstStyle/>
          <a:p>
            <a:r>
              <a:rPr lang="en-US" sz="2800" b="1" dirty="0" smtClean="0">
                <a:solidFill>
                  <a:srgbClr val="0070C0"/>
                </a:solidFill>
              </a:rPr>
              <a:t>Paradoxes: Conflict of Interest </a:t>
            </a:r>
            <a:endParaRPr lang="en-US" sz="2800" b="1" dirty="0">
              <a:solidFill>
                <a:srgbClr val="0070C0"/>
              </a:solidFill>
            </a:endParaRPr>
          </a:p>
        </p:txBody>
      </p:sp>
      <p:sp>
        <p:nvSpPr>
          <p:cNvPr id="3" name="Content Placeholder 2"/>
          <p:cNvSpPr>
            <a:spLocks noGrp="1"/>
          </p:cNvSpPr>
          <p:nvPr>
            <p:ph idx="1"/>
          </p:nvPr>
        </p:nvSpPr>
        <p:spPr/>
        <p:txBody>
          <a:bodyPr>
            <a:normAutofit fontScale="85000" lnSpcReduction="10000"/>
          </a:bodyPr>
          <a:lstStyle/>
          <a:p>
            <a:pPr marL="0" indent="0" algn="ctr">
              <a:buNone/>
            </a:pPr>
            <a:r>
              <a:rPr lang="en-US" b="1" u="sng" dirty="0" smtClean="0"/>
              <a:t>developed countries</a:t>
            </a:r>
          </a:p>
          <a:p>
            <a:r>
              <a:rPr lang="en-US" dirty="0" smtClean="0"/>
              <a:t>more focus on </a:t>
            </a:r>
            <a:r>
              <a:rPr lang="en-US" dirty="0"/>
              <a:t>immigration and refugee issues </a:t>
            </a:r>
            <a:endParaRPr lang="en-US" dirty="0" smtClean="0"/>
          </a:p>
          <a:p>
            <a:r>
              <a:rPr lang="en-US" dirty="0" smtClean="0"/>
              <a:t>threat </a:t>
            </a:r>
            <a:r>
              <a:rPr lang="en-US" dirty="0"/>
              <a:t>to their national security and economic </a:t>
            </a:r>
            <a:r>
              <a:rPr lang="en-US" dirty="0" smtClean="0"/>
              <a:t>order</a:t>
            </a:r>
          </a:p>
          <a:p>
            <a:pPr marL="0" indent="0" algn="ctr">
              <a:buNone/>
            </a:pPr>
            <a:endParaRPr lang="en-US" b="1" u="sng" dirty="0" smtClean="0"/>
          </a:p>
          <a:p>
            <a:pPr marL="0" indent="0" algn="ctr">
              <a:buNone/>
            </a:pPr>
            <a:r>
              <a:rPr lang="en-US" b="1" u="sng" dirty="0" smtClean="0"/>
              <a:t>developing </a:t>
            </a:r>
            <a:r>
              <a:rPr lang="en-US" b="1" u="sng" dirty="0"/>
              <a:t>countries and </a:t>
            </a:r>
            <a:r>
              <a:rPr lang="en-US" b="1" u="sng" dirty="0" smtClean="0"/>
              <a:t>countries</a:t>
            </a:r>
          </a:p>
          <a:p>
            <a:r>
              <a:rPr lang="en-US" dirty="0" smtClean="0"/>
              <a:t>migration, a natural </a:t>
            </a:r>
            <a:r>
              <a:rPr lang="en-US" dirty="0"/>
              <a:t>phenomena contributing to the economy and development of receiving </a:t>
            </a:r>
            <a:r>
              <a:rPr lang="en-US" dirty="0" smtClean="0"/>
              <a:t>countries</a:t>
            </a:r>
          </a:p>
          <a:p>
            <a:r>
              <a:rPr lang="en-US" dirty="0" smtClean="0"/>
              <a:t>treatment based </a:t>
            </a:r>
            <a:r>
              <a:rPr lang="en-US" dirty="0"/>
              <a:t>on the principal of human rights and justice whether </a:t>
            </a:r>
            <a:r>
              <a:rPr lang="en-US" dirty="0" smtClean="0"/>
              <a:t>regardless of migratory status. </a:t>
            </a:r>
          </a:p>
        </p:txBody>
      </p:sp>
    </p:spTree>
    <p:extLst>
      <p:ext uri="{BB962C8B-B14F-4D97-AF65-F5344CB8AC3E}">
        <p14:creationId xmlns:p14="http://schemas.microsoft.com/office/powerpoint/2010/main" val="3327089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0070C0"/>
                </a:solidFill>
              </a:rPr>
              <a:t>Way Forward</a:t>
            </a:r>
            <a:endParaRPr lang="en-US" sz="2800" b="1" dirty="0">
              <a:solidFill>
                <a:srgbClr val="0070C0"/>
              </a:solidFill>
            </a:endParaRPr>
          </a:p>
        </p:txBody>
      </p:sp>
      <p:sp>
        <p:nvSpPr>
          <p:cNvPr id="3" name="Content Placeholder 2"/>
          <p:cNvSpPr>
            <a:spLocks noGrp="1"/>
          </p:cNvSpPr>
          <p:nvPr>
            <p:ph idx="1"/>
          </p:nvPr>
        </p:nvSpPr>
        <p:spPr>
          <a:xfrm>
            <a:off x="152400" y="1295400"/>
            <a:ext cx="8839200" cy="4525963"/>
          </a:xfrm>
        </p:spPr>
        <p:txBody>
          <a:bodyPr>
            <a:noAutofit/>
          </a:bodyPr>
          <a:lstStyle/>
          <a:p>
            <a:pPr lvl="0"/>
            <a:r>
              <a:rPr lang="en-US" sz="2400" dirty="0" smtClean="0"/>
              <a:t>concerted </a:t>
            </a:r>
            <a:r>
              <a:rPr lang="en-US" sz="2400" dirty="0"/>
              <a:t>efforts at global, regional, national </a:t>
            </a:r>
            <a:r>
              <a:rPr lang="en-US" sz="2400" dirty="0" smtClean="0"/>
              <a:t>levels</a:t>
            </a:r>
            <a:r>
              <a:rPr lang="en-US" sz="2400" dirty="0"/>
              <a:t>, including </a:t>
            </a:r>
            <a:r>
              <a:rPr lang="en-US" sz="2400" dirty="0" smtClean="0"/>
              <a:t>UN </a:t>
            </a:r>
            <a:r>
              <a:rPr lang="en-US" sz="2400" dirty="0" smtClean="0"/>
              <a:t>system</a:t>
            </a:r>
            <a:endParaRPr lang="en-US" sz="2400" dirty="0"/>
          </a:p>
          <a:p>
            <a:r>
              <a:rPr lang="en-US" sz="2400" dirty="0" smtClean="0"/>
              <a:t>build </a:t>
            </a:r>
            <a:r>
              <a:rPr lang="en-US" sz="2400" dirty="0"/>
              <a:t>on the technical expertise and experience of relevant agencies within the </a:t>
            </a:r>
            <a:r>
              <a:rPr lang="en-US" sz="2400" dirty="0" smtClean="0"/>
              <a:t>UN </a:t>
            </a:r>
            <a:r>
              <a:rPr lang="en-US" sz="2400" dirty="0"/>
              <a:t>system to support the efforts of Member States in </a:t>
            </a:r>
            <a:r>
              <a:rPr lang="en-US" sz="2400" dirty="0" smtClean="0"/>
              <a:t>implementation </a:t>
            </a:r>
            <a:r>
              <a:rPr lang="en-US" sz="2400" dirty="0"/>
              <a:t>of </a:t>
            </a:r>
            <a:r>
              <a:rPr lang="en-US" sz="2400" dirty="0" smtClean="0"/>
              <a:t>objectives &amp; actionable </a:t>
            </a:r>
            <a:r>
              <a:rPr lang="en-US" sz="2400" dirty="0"/>
              <a:t>commitments </a:t>
            </a:r>
            <a:r>
              <a:rPr lang="en-US" sz="2400" dirty="0" smtClean="0"/>
              <a:t> </a:t>
            </a:r>
            <a:endParaRPr lang="en-US" sz="2400" dirty="0"/>
          </a:p>
          <a:p>
            <a:r>
              <a:rPr lang="en-US" sz="2400" dirty="0"/>
              <a:t>Employ the technical expertise of the Regional Economic Commissions and </a:t>
            </a:r>
            <a:r>
              <a:rPr lang="en-US" sz="2400" dirty="0" smtClean="0"/>
              <a:t>UN country </a:t>
            </a:r>
            <a:r>
              <a:rPr lang="en-US" sz="2400" dirty="0"/>
              <a:t>Teams to support </a:t>
            </a:r>
            <a:r>
              <a:rPr lang="en-US" sz="2400" dirty="0" smtClean="0"/>
              <a:t>implementation </a:t>
            </a:r>
            <a:r>
              <a:rPr lang="en-US" sz="2400" dirty="0"/>
              <a:t>efforts of Member States at regional </a:t>
            </a:r>
            <a:r>
              <a:rPr lang="en-US" sz="2400" dirty="0" smtClean="0"/>
              <a:t>&amp;  </a:t>
            </a:r>
            <a:r>
              <a:rPr lang="en-US" sz="2400" dirty="0"/>
              <a:t>national levels </a:t>
            </a:r>
          </a:p>
          <a:p>
            <a:pPr lvl="0"/>
            <a:r>
              <a:rPr lang="en-US" sz="2400" dirty="0" smtClean="0"/>
              <a:t>Align </a:t>
            </a:r>
            <a:r>
              <a:rPr lang="en-US" sz="2400" dirty="0"/>
              <a:t>and review the set-up of the </a:t>
            </a:r>
            <a:r>
              <a:rPr lang="en-US" sz="2400" dirty="0" smtClean="0"/>
              <a:t>UN system </a:t>
            </a:r>
            <a:r>
              <a:rPr lang="en-US" sz="2400" dirty="0"/>
              <a:t>on migration with the ongoing management and development system reform initiatives in order to ensure system-wide coherence </a:t>
            </a:r>
          </a:p>
          <a:p>
            <a:pPr marL="0" indent="0">
              <a:buNone/>
            </a:pPr>
            <a:endParaRPr lang="en-US" sz="2400" dirty="0"/>
          </a:p>
        </p:txBody>
      </p:sp>
    </p:spTree>
    <p:extLst>
      <p:ext uri="{BB962C8B-B14F-4D97-AF65-F5344CB8AC3E}">
        <p14:creationId xmlns:p14="http://schemas.microsoft.com/office/powerpoint/2010/main" val="401231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0070C0"/>
                </a:solidFill>
              </a:rPr>
              <a:t>	Way Forward </a:t>
            </a:r>
            <a:r>
              <a:rPr lang="en-US" sz="2800" b="1" dirty="0" err="1" smtClean="0">
                <a:solidFill>
                  <a:srgbClr val="0070C0"/>
                </a:solidFill>
              </a:rPr>
              <a:t>Contd</a:t>
            </a:r>
            <a:r>
              <a:rPr lang="en-US" sz="2800" b="1" dirty="0" smtClean="0">
                <a:solidFill>
                  <a:srgbClr val="0070C0"/>
                </a:solidFill>
              </a:rPr>
              <a:t>…….</a:t>
            </a:r>
            <a:endParaRPr lang="en-US" sz="2800" b="1" dirty="0">
              <a:solidFill>
                <a:srgbClr val="0070C0"/>
              </a:solidFill>
            </a:endParaRPr>
          </a:p>
        </p:txBody>
      </p:sp>
      <p:sp>
        <p:nvSpPr>
          <p:cNvPr id="3" name="Content Placeholder 2"/>
          <p:cNvSpPr>
            <a:spLocks noGrp="1"/>
          </p:cNvSpPr>
          <p:nvPr>
            <p:ph idx="1"/>
          </p:nvPr>
        </p:nvSpPr>
        <p:spPr>
          <a:xfrm>
            <a:off x="457200" y="1417637"/>
            <a:ext cx="8229600" cy="4525963"/>
          </a:xfrm>
        </p:spPr>
        <p:txBody>
          <a:bodyPr>
            <a:noAutofit/>
          </a:bodyPr>
          <a:lstStyle/>
          <a:p>
            <a:pPr lvl="0"/>
            <a:r>
              <a:rPr lang="en-US" sz="2000" dirty="0"/>
              <a:t>Strengthen the role of the </a:t>
            </a:r>
            <a:r>
              <a:rPr lang="en-US" sz="2000" dirty="0" smtClean="0"/>
              <a:t>IOM in </a:t>
            </a:r>
            <a:r>
              <a:rPr lang="en-US" sz="2000" dirty="0"/>
              <a:t>the </a:t>
            </a:r>
            <a:r>
              <a:rPr lang="en-US" sz="2000" dirty="0" smtClean="0"/>
              <a:t>UN system </a:t>
            </a:r>
            <a:r>
              <a:rPr lang="en-US" sz="2000" dirty="0"/>
              <a:t>for the full and effective implementation of the Global </a:t>
            </a:r>
            <a:r>
              <a:rPr lang="en-US" sz="2000" dirty="0" smtClean="0"/>
              <a:t>Compact</a:t>
            </a:r>
            <a:endParaRPr lang="en-US" sz="2000" dirty="0"/>
          </a:p>
          <a:p>
            <a:pPr lvl="0"/>
            <a:r>
              <a:rPr lang="en-US" sz="2000" dirty="0" smtClean="0"/>
              <a:t>Establish </a:t>
            </a:r>
            <a:r>
              <a:rPr lang="en-US" sz="2000" dirty="0"/>
              <a:t>a capacity-building mechanism that allows Member States, the </a:t>
            </a:r>
            <a:r>
              <a:rPr lang="en-US" sz="2000" dirty="0" smtClean="0"/>
              <a:t>UN and </a:t>
            </a:r>
            <a:r>
              <a:rPr lang="en-US" sz="2000" dirty="0"/>
              <a:t>other stakeholders, including the private sector and philanthropic foundations, to contribute technical, financial and human resources </a:t>
            </a:r>
            <a:r>
              <a:rPr lang="en-US" sz="2000" dirty="0" smtClean="0"/>
              <a:t>to </a:t>
            </a:r>
            <a:r>
              <a:rPr lang="en-US" sz="2000" dirty="0"/>
              <a:t>strengthen capacities of national </a:t>
            </a:r>
            <a:r>
              <a:rPr lang="en-US" sz="2000" dirty="0" smtClean="0"/>
              <a:t>&amp; subnational </a:t>
            </a:r>
            <a:r>
              <a:rPr lang="en-US" sz="2000" dirty="0"/>
              <a:t>authorities on </a:t>
            </a:r>
            <a:r>
              <a:rPr lang="en-US" sz="2000" dirty="0" smtClean="0"/>
              <a:t>migration</a:t>
            </a:r>
            <a:endParaRPr lang="en-US" sz="2000" dirty="0"/>
          </a:p>
          <a:p>
            <a:pPr lvl="0"/>
            <a:r>
              <a:rPr lang="en-US" sz="2000" dirty="0" smtClean="0"/>
              <a:t>bring </a:t>
            </a:r>
            <a:r>
              <a:rPr lang="en-US" sz="2000" dirty="0"/>
              <a:t>our national actions and cooperation frameworks at all levels in line with the objectives and actionable commitments herein, taking into account our countries’ specific migration realities and </a:t>
            </a:r>
            <a:r>
              <a:rPr lang="en-US" sz="2000" dirty="0" smtClean="0"/>
              <a:t>priorities</a:t>
            </a:r>
            <a:endParaRPr lang="en-US" sz="2000" dirty="0"/>
          </a:p>
          <a:p>
            <a:r>
              <a:rPr lang="en-US" sz="2000" dirty="0" smtClean="0"/>
              <a:t>Implement </a:t>
            </a:r>
            <a:r>
              <a:rPr lang="en-US" sz="2000" dirty="0"/>
              <a:t>the Global Compact in cooperation and partnership with civil society, migrant and diaspora organizations, cities and local communities, the private sector, trade unions, parliamentarians, National Human Rights Institutions, academia, and the media</a:t>
            </a:r>
          </a:p>
          <a:p>
            <a:pPr lvl="0"/>
            <a:endParaRPr lang="en-US" sz="2000" dirty="0" smtClean="0"/>
          </a:p>
          <a:p>
            <a:endParaRPr lang="en-US" sz="2000" dirty="0"/>
          </a:p>
        </p:txBody>
      </p:sp>
    </p:spTree>
    <p:extLst>
      <p:ext uri="{BB962C8B-B14F-4D97-AF65-F5344CB8AC3E}">
        <p14:creationId xmlns:p14="http://schemas.microsoft.com/office/powerpoint/2010/main" val="8650994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4800" b="1" dirty="0" smtClean="0">
              <a:solidFill>
                <a:srgbClr val="0070C0"/>
              </a:solidFill>
            </a:endParaRPr>
          </a:p>
          <a:p>
            <a:pPr marL="0" indent="0" algn="ctr">
              <a:buNone/>
            </a:pPr>
            <a:r>
              <a:rPr lang="en-US" sz="4800" b="1" dirty="0" smtClean="0">
                <a:solidFill>
                  <a:srgbClr val="0070C0"/>
                </a:solidFill>
              </a:rPr>
              <a:t>Thank You </a:t>
            </a:r>
            <a:endParaRPr lang="en-US" sz="4800" b="1" dirty="0">
              <a:solidFill>
                <a:srgbClr val="0070C0"/>
              </a:solidFill>
            </a:endParaRPr>
          </a:p>
        </p:txBody>
      </p:sp>
    </p:spTree>
    <p:extLst>
      <p:ext uri="{BB962C8B-B14F-4D97-AF65-F5344CB8AC3E}">
        <p14:creationId xmlns:p14="http://schemas.microsoft.com/office/powerpoint/2010/main" val="3584291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838"/>
            <a:ext cx="8229600" cy="868362"/>
          </a:xfrm>
        </p:spPr>
        <p:txBody>
          <a:bodyPr>
            <a:noAutofit/>
          </a:bodyPr>
          <a:lstStyle/>
          <a:p>
            <a:r>
              <a:rPr lang="en-US" sz="3200" dirty="0">
                <a:solidFill>
                  <a:srgbClr val="0070C0"/>
                </a:solidFill>
              </a:rPr>
              <a:t/>
            </a:r>
            <a:br>
              <a:rPr lang="en-US" sz="3200" dirty="0">
                <a:solidFill>
                  <a:srgbClr val="0070C0"/>
                </a:solidFill>
              </a:rPr>
            </a:br>
            <a:r>
              <a:rPr lang="en-US" sz="3200" b="1" dirty="0" smtClean="0">
                <a:solidFill>
                  <a:srgbClr val="0070C0"/>
                </a:solidFill>
              </a:rPr>
              <a:t>Outline</a:t>
            </a:r>
            <a:endParaRPr lang="en-US" sz="3200" b="1" dirty="0">
              <a:solidFill>
                <a:srgbClr val="0070C0"/>
              </a:solidFill>
            </a:endParaRPr>
          </a:p>
        </p:txBody>
      </p:sp>
      <p:sp>
        <p:nvSpPr>
          <p:cNvPr id="3" name="Content Placeholder 2"/>
          <p:cNvSpPr>
            <a:spLocks noGrp="1"/>
          </p:cNvSpPr>
          <p:nvPr>
            <p:ph idx="1"/>
          </p:nvPr>
        </p:nvSpPr>
        <p:spPr>
          <a:xfrm>
            <a:off x="457200" y="1981200"/>
            <a:ext cx="8229600" cy="4525963"/>
          </a:xfrm>
        </p:spPr>
        <p:txBody>
          <a:bodyPr>
            <a:normAutofit/>
          </a:bodyPr>
          <a:lstStyle/>
          <a:p>
            <a:r>
              <a:rPr lang="en-US" sz="2800" dirty="0" smtClean="0"/>
              <a:t>Context  at National &amp; International Level </a:t>
            </a:r>
          </a:p>
          <a:p>
            <a:r>
              <a:rPr lang="en-US" sz="2800" dirty="0" smtClean="0"/>
              <a:t>Grievance of migrant population in general </a:t>
            </a:r>
          </a:p>
          <a:p>
            <a:r>
              <a:rPr lang="en-US" sz="2800" dirty="0" smtClean="0"/>
              <a:t>Initiation &amp; Status of GCM   </a:t>
            </a:r>
          </a:p>
          <a:p>
            <a:r>
              <a:rPr lang="en-US" sz="2800" dirty="0" smtClean="0"/>
              <a:t>Promises &amp; Objectives </a:t>
            </a:r>
          </a:p>
          <a:p>
            <a:r>
              <a:rPr lang="en-US" sz="2800" dirty="0" smtClean="0"/>
              <a:t>Paradoxes: conflict of interest  </a:t>
            </a:r>
          </a:p>
          <a:p>
            <a:r>
              <a:rPr lang="en-US" sz="2800" dirty="0" smtClean="0"/>
              <a:t>Way </a:t>
            </a:r>
            <a:r>
              <a:rPr lang="en-US" sz="2800" dirty="0" smtClean="0"/>
              <a:t>Forward</a:t>
            </a:r>
          </a:p>
          <a:p>
            <a:pPr marL="0" indent="0">
              <a:buNone/>
            </a:pPr>
            <a:endParaRPr lang="en-US" b="1" dirty="0" smtClean="0"/>
          </a:p>
        </p:txBody>
      </p:sp>
    </p:spTree>
    <p:extLst>
      <p:ext uri="{BB962C8B-B14F-4D97-AF65-F5344CB8AC3E}">
        <p14:creationId xmlns:p14="http://schemas.microsoft.com/office/powerpoint/2010/main" val="7153185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sz="3200" b="1" dirty="0" smtClean="0">
                <a:solidFill>
                  <a:srgbClr val="0070C0"/>
                </a:solidFill>
              </a:rPr>
              <a:t>Context</a:t>
            </a:r>
            <a:r>
              <a:rPr lang="en-US" sz="3600" b="1" dirty="0" smtClean="0">
                <a:solidFill>
                  <a:srgbClr val="0070C0"/>
                </a:solidFill>
              </a:rPr>
              <a:t> </a:t>
            </a:r>
            <a:endParaRPr lang="en-US" sz="3600" b="1" dirty="0">
              <a:solidFill>
                <a:srgbClr val="0070C0"/>
              </a:solidFill>
            </a:endParaRPr>
          </a:p>
        </p:txBody>
      </p:sp>
      <p:sp>
        <p:nvSpPr>
          <p:cNvPr id="3" name="Content Placeholder 2"/>
          <p:cNvSpPr>
            <a:spLocks noGrp="1"/>
          </p:cNvSpPr>
          <p:nvPr>
            <p:ph idx="1"/>
          </p:nvPr>
        </p:nvSpPr>
        <p:spPr>
          <a:xfrm>
            <a:off x="457200" y="1646237"/>
            <a:ext cx="8229600" cy="4525963"/>
          </a:xfrm>
        </p:spPr>
        <p:txBody>
          <a:bodyPr>
            <a:normAutofit/>
          </a:bodyPr>
          <a:lstStyle/>
          <a:p>
            <a:r>
              <a:rPr lang="en-US" sz="2800" dirty="0" smtClean="0"/>
              <a:t>International migration at high peak</a:t>
            </a:r>
          </a:p>
          <a:p>
            <a:r>
              <a:rPr lang="en-US" sz="2800" dirty="0" smtClean="0"/>
              <a:t>Trends of migrating to developed countries </a:t>
            </a:r>
          </a:p>
          <a:p>
            <a:r>
              <a:rPr lang="en-US" sz="2800" dirty="0" smtClean="0"/>
              <a:t>More push factors than pull factors </a:t>
            </a:r>
          </a:p>
          <a:p>
            <a:r>
              <a:rPr lang="en-US" sz="2800" dirty="0" smtClean="0"/>
              <a:t>258 million migrant population at global level </a:t>
            </a:r>
          </a:p>
          <a:p>
            <a:r>
              <a:rPr lang="en-US" sz="2800" dirty="0" smtClean="0"/>
              <a:t>32 million in gulf and middle east </a:t>
            </a:r>
          </a:p>
          <a:p>
            <a:r>
              <a:rPr lang="en-US" sz="2800" dirty="0" smtClean="0"/>
              <a:t>Category: migrant workers, refugees, asylum seekers  </a:t>
            </a:r>
            <a:endParaRPr lang="en-US" sz="2800" dirty="0"/>
          </a:p>
        </p:txBody>
      </p:sp>
    </p:spTree>
    <p:extLst>
      <p:ext uri="{BB962C8B-B14F-4D97-AF65-F5344CB8AC3E}">
        <p14:creationId xmlns:p14="http://schemas.microsoft.com/office/powerpoint/2010/main" val="11986959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4"/>
          <p:cNvGraphicFramePr>
            <a:graphicFrameLocks noGrp="1"/>
          </p:cNvGraphicFramePr>
          <p:nvPr>
            <p:ph idx="1"/>
            <p:extLst>
              <p:ext uri="{D42A27DB-BD31-4B8C-83A1-F6EECF244321}">
                <p14:modId xmlns:p14="http://schemas.microsoft.com/office/powerpoint/2010/main" val="1788089992"/>
              </p:ext>
            </p:extLst>
          </p:nvPr>
        </p:nvGraphicFramePr>
        <p:xfrm>
          <a:off x="762000" y="914400"/>
          <a:ext cx="80772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313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09D2F061-8FD6-4EF4-A887-899E6EF96644}"/>
                                            </p:graphicEl>
                                          </p:spTgt>
                                        </p:tgtEl>
                                        <p:attrNameLst>
                                          <p:attrName>style.visibility</p:attrName>
                                        </p:attrNameLst>
                                      </p:cBhvr>
                                      <p:to>
                                        <p:strVal val="visible"/>
                                      </p:to>
                                    </p:set>
                                    <p:animEffect transition="in" filter="fade">
                                      <p:cBhvr>
                                        <p:cTn id="7" dur="500"/>
                                        <p:tgtEl>
                                          <p:spTgt spid="4">
                                            <p:graphicEl>
                                              <a:dgm id="{09D2F061-8FD6-4EF4-A887-899E6EF9664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144858CA-7893-4A9F-9BC8-4A4D52ACB167}"/>
                                            </p:graphicEl>
                                          </p:spTgt>
                                        </p:tgtEl>
                                        <p:attrNameLst>
                                          <p:attrName>style.visibility</p:attrName>
                                        </p:attrNameLst>
                                      </p:cBhvr>
                                      <p:to>
                                        <p:strVal val="visible"/>
                                      </p:to>
                                    </p:set>
                                    <p:animEffect transition="in" filter="fade">
                                      <p:cBhvr>
                                        <p:cTn id="12" dur="500"/>
                                        <p:tgtEl>
                                          <p:spTgt spid="4">
                                            <p:graphicEl>
                                              <a:dgm id="{144858CA-7893-4A9F-9BC8-4A4D52ACB167}"/>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graphicEl>
                                              <a:dgm id="{6960526A-06AD-4B51-BC81-2D71751B9AEE}"/>
                                            </p:graphicEl>
                                          </p:spTgt>
                                        </p:tgtEl>
                                        <p:attrNameLst>
                                          <p:attrName>style.visibility</p:attrName>
                                        </p:attrNameLst>
                                      </p:cBhvr>
                                      <p:to>
                                        <p:strVal val="visible"/>
                                      </p:to>
                                    </p:set>
                                    <p:animEffect transition="in" filter="fade">
                                      <p:cBhvr>
                                        <p:cTn id="15" dur="500"/>
                                        <p:tgtEl>
                                          <p:spTgt spid="4">
                                            <p:graphicEl>
                                              <a:dgm id="{6960526A-06AD-4B51-BC81-2D71751B9AEE}"/>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graphicEl>
                                              <a:dgm id="{CAB14156-DA1C-4FEB-8EDD-25A01590A300}"/>
                                            </p:graphicEl>
                                          </p:spTgt>
                                        </p:tgtEl>
                                        <p:attrNameLst>
                                          <p:attrName>style.visibility</p:attrName>
                                        </p:attrNameLst>
                                      </p:cBhvr>
                                      <p:to>
                                        <p:strVal val="visible"/>
                                      </p:to>
                                    </p:set>
                                    <p:animEffect transition="in" filter="fade">
                                      <p:cBhvr>
                                        <p:cTn id="20" dur="500"/>
                                        <p:tgtEl>
                                          <p:spTgt spid="4">
                                            <p:graphicEl>
                                              <a:dgm id="{CAB14156-DA1C-4FEB-8EDD-25A01590A300}"/>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graphicEl>
                                              <a:dgm id="{97C68234-93F4-4BAB-BB0C-04FF8AAA0BEC}"/>
                                            </p:graphicEl>
                                          </p:spTgt>
                                        </p:tgtEl>
                                        <p:attrNameLst>
                                          <p:attrName>style.visibility</p:attrName>
                                        </p:attrNameLst>
                                      </p:cBhvr>
                                      <p:to>
                                        <p:strVal val="visible"/>
                                      </p:to>
                                    </p:set>
                                    <p:animEffect transition="in" filter="fade">
                                      <p:cBhvr>
                                        <p:cTn id="23" dur="500"/>
                                        <p:tgtEl>
                                          <p:spTgt spid="4">
                                            <p:graphicEl>
                                              <a:dgm id="{97C68234-93F4-4BAB-BB0C-04FF8AAA0BEC}"/>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graphicEl>
                                              <a:dgm id="{DA14CC87-6E40-44BF-AF6F-7E9B4B8207D9}"/>
                                            </p:graphicEl>
                                          </p:spTgt>
                                        </p:tgtEl>
                                        <p:attrNameLst>
                                          <p:attrName>style.visibility</p:attrName>
                                        </p:attrNameLst>
                                      </p:cBhvr>
                                      <p:to>
                                        <p:strVal val="visible"/>
                                      </p:to>
                                    </p:set>
                                    <p:animEffect transition="in" filter="fade">
                                      <p:cBhvr>
                                        <p:cTn id="28" dur="500"/>
                                        <p:tgtEl>
                                          <p:spTgt spid="4">
                                            <p:graphicEl>
                                              <a:dgm id="{DA14CC87-6E40-44BF-AF6F-7E9B4B8207D9}"/>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graphicEl>
                                              <a:dgm id="{487BB07A-2E9A-4BA5-BA39-92DF363D825B}"/>
                                            </p:graphicEl>
                                          </p:spTgt>
                                        </p:tgtEl>
                                        <p:attrNameLst>
                                          <p:attrName>style.visibility</p:attrName>
                                        </p:attrNameLst>
                                      </p:cBhvr>
                                      <p:to>
                                        <p:strVal val="visible"/>
                                      </p:to>
                                    </p:set>
                                    <p:animEffect transition="in" filter="fade">
                                      <p:cBhvr>
                                        <p:cTn id="31" dur="500"/>
                                        <p:tgtEl>
                                          <p:spTgt spid="4">
                                            <p:graphicEl>
                                              <a:dgm id="{487BB07A-2E9A-4BA5-BA39-92DF363D825B}"/>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
                                            <p:graphicEl>
                                              <a:dgm id="{2FE0B2EB-FB34-4057-8073-6CFA380F00B7}"/>
                                            </p:graphicEl>
                                          </p:spTgt>
                                        </p:tgtEl>
                                        <p:attrNameLst>
                                          <p:attrName>style.visibility</p:attrName>
                                        </p:attrNameLst>
                                      </p:cBhvr>
                                      <p:to>
                                        <p:strVal val="visible"/>
                                      </p:to>
                                    </p:set>
                                    <p:animEffect transition="in" filter="fade">
                                      <p:cBhvr>
                                        <p:cTn id="36" dur="500"/>
                                        <p:tgtEl>
                                          <p:spTgt spid="4">
                                            <p:graphicEl>
                                              <a:dgm id="{2FE0B2EB-FB34-4057-8073-6CFA380F00B7}"/>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4">
                                            <p:graphicEl>
                                              <a:dgm id="{17604CD9-FDC0-4506-8F13-93655ECCF4C9}"/>
                                            </p:graphicEl>
                                          </p:spTgt>
                                        </p:tgtEl>
                                        <p:attrNameLst>
                                          <p:attrName>style.visibility</p:attrName>
                                        </p:attrNameLst>
                                      </p:cBhvr>
                                      <p:to>
                                        <p:strVal val="visible"/>
                                      </p:to>
                                    </p:set>
                                    <p:animEffect transition="in" filter="fade">
                                      <p:cBhvr>
                                        <p:cTn id="39" dur="500"/>
                                        <p:tgtEl>
                                          <p:spTgt spid="4">
                                            <p:graphicEl>
                                              <a:dgm id="{17604CD9-FDC0-4506-8F13-93655ECCF4C9}"/>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4">
                                            <p:graphicEl>
                                              <a:dgm id="{BBF38C0D-9445-4EFC-8848-2BB9F466F0F1}"/>
                                            </p:graphicEl>
                                          </p:spTgt>
                                        </p:tgtEl>
                                        <p:attrNameLst>
                                          <p:attrName>style.visibility</p:attrName>
                                        </p:attrNameLst>
                                      </p:cBhvr>
                                      <p:to>
                                        <p:strVal val="visible"/>
                                      </p:to>
                                    </p:set>
                                    <p:animEffect transition="in" filter="fade">
                                      <p:cBhvr>
                                        <p:cTn id="44" dur="500"/>
                                        <p:tgtEl>
                                          <p:spTgt spid="4">
                                            <p:graphicEl>
                                              <a:dgm id="{BBF38C0D-9445-4EFC-8848-2BB9F466F0F1}"/>
                                            </p:graphic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4">
                                            <p:graphicEl>
                                              <a:dgm id="{34D256AC-D562-493A-A42D-2D21BC69F843}"/>
                                            </p:graphicEl>
                                          </p:spTgt>
                                        </p:tgtEl>
                                        <p:attrNameLst>
                                          <p:attrName>style.visibility</p:attrName>
                                        </p:attrNameLst>
                                      </p:cBhvr>
                                      <p:to>
                                        <p:strVal val="visible"/>
                                      </p:to>
                                    </p:set>
                                    <p:animEffect transition="in" filter="fade">
                                      <p:cBhvr>
                                        <p:cTn id="47" dur="500"/>
                                        <p:tgtEl>
                                          <p:spTgt spid="4">
                                            <p:graphicEl>
                                              <a:dgm id="{34D256AC-D562-493A-A42D-2D21BC69F843}"/>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graphicEl>
                                              <a:dgm id="{74E49B11-BCD8-4F24-9E70-53BEA5B56657}"/>
                                            </p:graphicEl>
                                          </p:spTgt>
                                        </p:tgtEl>
                                        <p:attrNameLst>
                                          <p:attrName>style.visibility</p:attrName>
                                        </p:attrNameLst>
                                      </p:cBhvr>
                                      <p:to>
                                        <p:strVal val="visible"/>
                                      </p:to>
                                    </p:set>
                                    <p:animEffect transition="in" filter="fade">
                                      <p:cBhvr>
                                        <p:cTn id="52" dur="500"/>
                                        <p:tgtEl>
                                          <p:spTgt spid="4">
                                            <p:graphicEl>
                                              <a:dgm id="{74E49B11-BCD8-4F24-9E70-53BEA5B56657}"/>
                                            </p:graphic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
                                            <p:graphicEl>
                                              <a:dgm id="{F0C00335-8D5E-45F4-8C4C-3E68BBD23219}"/>
                                            </p:graphicEl>
                                          </p:spTgt>
                                        </p:tgtEl>
                                        <p:attrNameLst>
                                          <p:attrName>style.visibility</p:attrName>
                                        </p:attrNameLst>
                                      </p:cBhvr>
                                      <p:to>
                                        <p:strVal val="visible"/>
                                      </p:to>
                                    </p:set>
                                    <p:animEffect transition="in" filter="fade">
                                      <p:cBhvr>
                                        <p:cTn id="55" dur="500"/>
                                        <p:tgtEl>
                                          <p:spTgt spid="4">
                                            <p:graphicEl>
                                              <a:dgm id="{F0C00335-8D5E-45F4-8C4C-3E68BBD23219}"/>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4">
                                            <p:graphicEl>
                                              <a:dgm id="{C6451D7C-F5B9-4B81-96CC-88ECBFB2FA3F}"/>
                                            </p:graphicEl>
                                          </p:spTgt>
                                        </p:tgtEl>
                                        <p:attrNameLst>
                                          <p:attrName>style.visibility</p:attrName>
                                        </p:attrNameLst>
                                      </p:cBhvr>
                                      <p:to>
                                        <p:strVal val="visible"/>
                                      </p:to>
                                    </p:set>
                                    <p:animEffect transition="in" filter="fade">
                                      <p:cBhvr>
                                        <p:cTn id="60" dur="500"/>
                                        <p:tgtEl>
                                          <p:spTgt spid="4">
                                            <p:graphicEl>
                                              <a:dgm id="{C6451D7C-F5B9-4B81-96CC-88ECBFB2FA3F}"/>
                                            </p:graphicEl>
                                          </p:spTgt>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4">
                                            <p:graphicEl>
                                              <a:dgm id="{4BF31533-3EB1-446E-80B5-89AEFFCDE839}"/>
                                            </p:graphicEl>
                                          </p:spTgt>
                                        </p:tgtEl>
                                        <p:attrNameLst>
                                          <p:attrName>style.visibility</p:attrName>
                                        </p:attrNameLst>
                                      </p:cBhvr>
                                      <p:to>
                                        <p:strVal val="visible"/>
                                      </p:to>
                                    </p:set>
                                    <p:animEffect transition="in" filter="fade">
                                      <p:cBhvr>
                                        <p:cTn id="63" dur="500"/>
                                        <p:tgtEl>
                                          <p:spTgt spid="4">
                                            <p:graphicEl>
                                              <a:dgm id="{4BF31533-3EB1-446E-80B5-89AEFFCDE83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3200" b="1" dirty="0" smtClean="0">
                <a:solidFill>
                  <a:srgbClr val="0070C0"/>
                </a:solidFill>
              </a:rPr>
              <a:t>    Initiation &amp; Status of GCM </a:t>
            </a:r>
            <a:endParaRPr lang="en-US" sz="3200" dirty="0">
              <a:solidFill>
                <a:srgbClr val="0070C0"/>
              </a:solidFill>
            </a:endParaRPr>
          </a:p>
        </p:txBody>
      </p:sp>
      <p:sp>
        <p:nvSpPr>
          <p:cNvPr id="3" name="Content Placeholder 2"/>
          <p:cNvSpPr>
            <a:spLocks noGrp="1"/>
          </p:cNvSpPr>
          <p:nvPr>
            <p:ph idx="1"/>
          </p:nvPr>
        </p:nvSpPr>
        <p:spPr>
          <a:xfrm>
            <a:off x="457200" y="1447800"/>
            <a:ext cx="8229600" cy="4525963"/>
          </a:xfrm>
        </p:spPr>
        <p:txBody>
          <a:bodyPr>
            <a:normAutofit fontScale="92500"/>
          </a:bodyPr>
          <a:lstStyle/>
          <a:p>
            <a:r>
              <a:rPr lang="en-US" sz="2800" dirty="0"/>
              <a:t>UN General Assembly </a:t>
            </a:r>
            <a:r>
              <a:rPr lang="en-US" sz="2800" dirty="0" smtClean="0"/>
              <a:t>on </a:t>
            </a:r>
            <a:r>
              <a:rPr lang="en-GB" sz="2800" dirty="0"/>
              <a:t>19</a:t>
            </a:r>
            <a:r>
              <a:rPr lang="en-GB" sz="2800" baseline="30000" dirty="0"/>
              <a:t>th</a:t>
            </a:r>
            <a:r>
              <a:rPr lang="en-GB" sz="2800" dirty="0"/>
              <a:t> Sept, 2016 </a:t>
            </a:r>
            <a:r>
              <a:rPr lang="en-US" sz="2800" dirty="0" smtClean="0"/>
              <a:t>on migration </a:t>
            </a:r>
            <a:r>
              <a:rPr lang="en-US" sz="2800" dirty="0"/>
              <a:t>and </a:t>
            </a:r>
            <a:r>
              <a:rPr lang="en-US" sz="2800" dirty="0" smtClean="0"/>
              <a:t>refugee issues</a:t>
            </a:r>
          </a:p>
          <a:p>
            <a:r>
              <a:rPr lang="en-US" sz="2800" dirty="0" smtClean="0"/>
              <a:t>NY Declaration for Refugees &amp; Migrants: 193 </a:t>
            </a:r>
            <a:r>
              <a:rPr lang="en-US" sz="2800" dirty="0"/>
              <a:t>UN </a:t>
            </a:r>
            <a:r>
              <a:rPr lang="en-US" sz="2800" dirty="0" smtClean="0"/>
              <a:t>nations </a:t>
            </a:r>
            <a:r>
              <a:rPr lang="en-US" sz="2800" dirty="0" smtClean="0"/>
              <a:t>in </a:t>
            </a:r>
            <a:r>
              <a:rPr lang="en-US" sz="2800" dirty="0"/>
              <a:t>r</a:t>
            </a:r>
            <a:r>
              <a:rPr lang="en-US" sz="2800" dirty="0" smtClean="0"/>
              <a:t>ecognized need for a </a:t>
            </a:r>
            <a:r>
              <a:rPr lang="en-US" sz="2800" dirty="0"/>
              <a:t>comprehensive approach to human mobility </a:t>
            </a:r>
            <a:r>
              <a:rPr lang="en-US" sz="2800" dirty="0" smtClean="0"/>
              <a:t>&amp; enhanced cooperation</a:t>
            </a:r>
            <a:endParaRPr lang="en-US" sz="2800" dirty="0"/>
          </a:p>
          <a:p>
            <a:r>
              <a:rPr lang="en-US" sz="2800" dirty="0"/>
              <a:t>Series of consultations and negotiations </a:t>
            </a:r>
            <a:r>
              <a:rPr lang="en-US" sz="2800" dirty="0" smtClean="0"/>
              <a:t>through </a:t>
            </a:r>
            <a:r>
              <a:rPr lang="en-US" sz="2800" dirty="0"/>
              <a:t>an open, transparent and inclusive process </a:t>
            </a:r>
            <a:r>
              <a:rPr lang="en-US" sz="2800" dirty="0" smtClean="0"/>
              <a:t>to draft </a:t>
            </a:r>
            <a:r>
              <a:rPr lang="en-US" sz="2800" dirty="0" smtClean="0"/>
              <a:t>on GCM</a:t>
            </a:r>
          </a:p>
          <a:p>
            <a:r>
              <a:rPr lang="en-GB" sz="2800" dirty="0" smtClean="0"/>
              <a:t>Consultations </a:t>
            </a:r>
            <a:r>
              <a:rPr lang="en-GB" sz="2800" dirty="0"/>
              <a:t>as per the </a:t>
            </a:r>
            <a:r>
              <a:rPr lang="en-GB" sz="2800" b="1" dirty="0"/>
              <a:t>6 different thematic issues with 24 sub-headings </a:t>
            </a:r>
            <a:r>
              <a:rPr lang="en-GB" sz="2800" dirty="0"/>
              <a:t>identified by The New York Declaration </a:t>
            </a:r>
          </a:p>
          <a:p>
            <a:endParaRPr lang="en-US" sz="2800" dirty="0"/>
          </a:p>
        </p:txBody>
      </p:sp>
    </p:spTree>
    <p:extLst>
      <p:ext uri="{BB962C8B-B14F-4D97-AF65-F5344CB8AC3E}">
        <p14:creationId xmlns:p14="http://schemas.microsoft.com/office/powerpoint/2010/main" val="1594160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229600" cy="639762"/>
          </a:xfrm>
        </p:spPr>
        <p:txBody>
          <a:bodyPr>
            <a:normAutofit/>
          </a:bodyPr>
          <a:lstStyle/>
          <a:p>
            <a:r>
              <a:rPr lang="en-GB" sz="2800" b="1" dirty="0" smtClean="0">
                <a:solidFill>
                  <a:srgbClr val="0070C0"/>
                </a:solidFill>
              </a:rPr>
              <a:t>    Status and Negotiations on GCM</a:t>
            </a:r>
            <a:endParaRPr lang="en-US" sz="2000" dirty="0">
              <a:solidFill>
                <a:srgbClr val="0070C0"/>
              </a:solidFill>
            </a:endParaRPr>
          </a:p>
        </p:txBody>
      </p:sp>
      <p:sp>
        <p:nvSpPr>
          <p:cNvPr id="3" name="Content Placeholder 2"/>
          <p:cNvSpPr>
            <a:spLocks noGrp="1"/>
          </p:cNvSpPr>
          <p:nvPr>
            <p:ph idx="1"/>
          </p:nvPr>
        </p:nvSpPr>
        <p:spPr>
          <a:xfrm>
            <a:off x="304800" y="1447800"/>
            <a:ext cx="8534400" cy="5867400"/>
          </a:xfrm>
        </p:spPr>
        <p:txBody>
          <a:bodyPr>
            <a:noAutofit/>
          </a:bodyPr>
          <a:lstStyle/>
          <a:p>
            <a:pPr marL="0" indent="0">
              <a:buNone/>
            </a:pPr>
            <a:r>
              <a:rPr lang="en-US" sz="2000" b="1" i="1" dirty="0" smtClean="0"/>
              <a:t>Global Level</a:t>
            </a:r>
          </a:p>
          <a:p>
            <a:pPr>
              <a:buFont typeface="Wingdings" pitchFamily="2" charset="2"/>
              <a:buChar char="q"/>
            </a:pPr>
            <a:r>
              <a:rPr lang="en-US" sz="2000" i="1" dirty="0" smtClean="0"/>
              <a:t>First Intergovernmental Negotiations in NY </a:t>
            </a:r>
            <a:r>
              <a:rPr lang="en-GB" sz="2000" b="1" i="1" dirty="0" smtClean="0"/>
              <a:t>20-23 </a:t>
            </a:r>
            <a:r>
              <a:rPr lang="en-GB" sz="2000" b="1" i="1" dirty="0"/>
              <a:t>February 2018 </a:t>
            </a:r>
          </a:p>
          <a:p>
            <a:pPr>
              <a:buFont typeface="Wingdings" pitchFamily="2" charset="2"/>
              <a:buChar char="q"/>
            </a:pPr>
            <a:r>
              <a:rPr lang="en-US" sz="2000" i="1" dirty="0"/>
              <a:t>Intergovernmental Negotiations </a:t>
            </a:r>
            <a:r>
              <a:rPr lang="en-US" sz="2000" i="1" dirty="0" smtClean="0"/>
              <a:t>on </a:t>
            </a:r>
            <a:r>
              <a:rPr lang="en-GB" sz="2000" b="1" dirty="0" smtClean="0"/>
              <a:t>12-15 March 2018 </a:t>
            </a:r>
            <a:r>
              <a:rPr lang="en-GB" sz="2000" dirty="0" smtClean="0"/>
              <a:t>at UN </a:t>
            </a:r>
            <a:r>
              <a:rPr lang="en-GB" sz="2000" dirty="0" smtClean="0"/>
              <a:t>HQ</a:t>
            </a:r>
          </a:p>
          <a:p>
            <a:pPr>
              <a:buFont typeface="Wingdings" pitchFamily="2" charset="2"/>
              <a:buChar char="q"/>
            </a:pPr>
            <a:r>
              <a:rPr lang="en-US" sz="2000" dirty="0"/>
              <a:t>GCM draft </a:t>
            </a:r>
            <a:r>
              <a:rPr lang="en-US" sz="2000" dirty="0" smtClean="0"/>
              <a:t>adoption in </a:t>
            </a:r>
            <a:r>
              <a:rPr lang="en-US" sz="2000" dirty="0"/>
              <a:t>Morocco in December, 2018</a:t>
            </a:r>
          </a:p>
          <a:p>
            <a:pPr marL="0" indent="0">
              <a:buNone/>
            </a:pPr>
            <a:endParaRPr lang="en-GB" sz="2000" b="1" dirty="0" smtClean="0"/>
          </a:p>
          <a:p>
            <a:pPr marL="0" indent="0">
              <a:buNone/>
            </a:pPr>
            <a:r>
              <a:rPr lang="en-GB" sz="2000" b="1" dirty="0" smtClean="0"/>
              <a:t>In Nepal </a:t>
            </a:r>
            <a:endParaRPr lang="en-US" sz="2000" dirty="0"/>
          </a:p>
          <a:p>
            <a:pPr>
              <a:buFont typeface="Wingdings" charset="2"/>
              <a:buChar char="Ø"/>
            </a:pPr>
            <a:r>
              <a:rPr lang="en-US" sz="2000" dirty="0"/>
              <a:t>On 15th </a:t>
            </a:r>
            <a:r>
              <a:rPr lang="en-US" sz="2000" dirty="0" smtClean="0"/>
              <a:t>August, </a:t>
            </a:r>
            <a:r>
              <a:rPr lang="en-US" sz="2000" dirty="0"/>
              <a:t>2017 Ministries and Departments of the </a:t>
            </a:r>
            <a:r>
              <a:rPr lang="en-US" sz="2000" dirty="0" err="1"/>
              <a:t>GoN</a:t>
            </a:r>
            <a:endParaRPr lang="en-US" sz="2000" dirty="0"/>
          </a:p>
          <a:p>
            <a:pPr>
              <a:buFont typeface="Wingdings" charset="2"/>
              <a:buChar char="Ø"/>
            </a:pPr>
            <a:r>
              <a:rPr lang="en-US" sz="2000" dirty="0"/>
              <a:t>Dissemination of Nepal’s Position Paper on 12 </a:t>
            </a:r>
            <a:r>
              <a:rPr lang="en-US" sz="2000" dirty="0" smtClean="0"/>
              <a:t>January, </a:t>
            </a:r>
            <a:r>
              <a:rPr lang="en-US" sz="2000" dirty="0"/>
              <a:t>2018</a:t>
            </a:r>
          </a:p>
          <a:p>
            <a:pPr marL="0" indent="0">
              <a:buNone/>
            </a:pPr>
            <a:endParaRPr lang="en-US" sz="2000" dirty="0" smtClean="0"/>
          </a:p>
          <a:p>
            <a:pPr marL="0" indent="0">
              <a:buNone/>
            </a:pPr>
            <a:r>
              <a:rPr lang="en-US" sz="2000" b="1" dirty="0" smtClean="0"/>
              <a:t>Multi-Stakeholders </a:t>
            </a:r>
            <a:r>
              <a:rPr lang="en-US" sz="2000" b="1" dirty="0"/>
              <a:t>Consultations </a:t>
            </a:r>
            <a:r>
              <a:rPr lang="en-US" sz="2000" b="1" dirty="0" smtClean="0"/>
              <a:t> :</a:t>
            </a:r>
            <a:endParaRPr lang="en-US" sz="2000" b="1" dirty="0"/>
          </a:p>
          <a:p>
            <a:pPr>
              <a:buFont typeface="Wingdings" pitchFamily="2" charset="2"/>
              <a:buChar char="q"/>
            </a:pPr>
            <a:r>
              <a:rPr lang="en-US" sz="2000" dirty="0" smtClean="0"/>
              <a:t>On </a:t>
            </a:r>
            <a:r>
              <a:rPr lang="en-US" sz="2000" dirty="0"/>
              <a:t>30th August 2017</a:t>
            </a:r>
          </a:p>
          <a:p>
            <a:pPr>
              <a:buFont typeface="Wingdings" pitchFamily="2" charset="2"/>
              <a:buChar char="q"/>
            </a:pPr>
            <a:r>
              <a:rPr lang="en-US" sz="2000" dirty="0" smtClean="0"/>
              <a:t>On </a:t>
            </a:r>
            <a:r>
              <a:rPr lang="en-US" sz="2000" dirty="0"/>
              <a:t>6</a:t>
            </a:r>
            <a:r>
              <a:rPr lang="en-US" sz="2000" baseline="30000" dirty="0"/>
              <a:t>th</a:t>
            </a:r>
            <a:r>
              <a:rPr lang="en-US" sz="2000" dirty="0"/>
              <a:t> September 2017</a:t>
            </a:r>
          </a:p>
          <a:p>
            <a:pPr>
              <a:buFont typeface="Wingdings" pitchFamily="2" charset="2"/>
              <a:buChar char="q"/>
            </a:pPr>
            <a:r>
              <a:rPr lang="en-US" sz="2000" dirty="0" smtClean="0"/>
              <a:t>On </a:t>
            </a:r>
            <a:r>
              <a:rPr lang="en-US" sz="2000" dirty="0"/>
              <a:t>21 December </a:t>
            </a:r>
            <a:r>
              <a:rPr lang="en-US" sz="2000" dirty="0" smtClean="0"/>
              <a:t>2017</a:t>
            </a:r>
          </a:p>
          <a:p>
            <a:pPr>
              <a:buFont typeface="Wingdings" pitchFamily="2" charset="2"/>
              <a:buChar char="q"/>
            </a:pPr>
            <a:r>
              <a:rPr lang="en-US" sz="2000" dirty="0" smtClean="0"/>
              <a:t>Meeting of CP member </a:t>
            </a:r>
            <a:r>
              <a:rPr lang="en-US" sz="2000" dirty="0"/>
              <a:t>on September 13</a:t>
            </a:r>
            <a:r>
              <a:rPr lang="en-US" sz="2000" baseline="30000" dirty="0"/>
              <a:t>th</a:t>
            </a:r>
            <a:r>
              <a:rPr lang="en-US" sz="2000" dirty="0"/>
              <a:t>, 2018</a:t>
            </a:r>
          </a:p>
          <a:p>
            <a:pPr marL="0" indent="0">
              <a:buNone/>
            </a:pPr>
            <a:endParaRPr lang="en-US" sz="2000" dirty="0" smtClean="0"/>
          </a:p>
          <a:p>
            <a:pPr marL="0" indent="0">
              <a:buNone/>
            </a:pPr>
            <a:endParaRPr lang="en-GB" sz="2000" dirty="0" smtClean="0"/>
          </a:p>
          <a:p>
            <a:pPr marL="0" indent="0">
              <a:buNone/>
            </a:pPr>
            <a:endParaRPr lang="en-US" sz="2000" dirty="0"/>
          </a:p>
          <a:p>
            <a:pPr marL="0" indent="0">
              <a:buNone/>
            </a:pPr>
            <a:endParaRPr lang="en-US" sz="2000" dirty="0"/>
          </a:p>
          <a:p>
            <a:pPr marL="0" indent="0">
              <a:buNone/>
            </a:pPr>
            <a:endParaRPr lang="en-GB" sz="2000" dirty="0"/>
          </a:p>
        </p:txBody>
      </p:sp>
    </p:spTree>
    <p:extLst>
      <p:ext uri="{BB962C8B-B14F-4D97-AF65-F5344CB8AC3E}">
        <p14:creationId xmlns:p14="http://schemas.microsoft.com/office/powerpoint/2010/main" val="9134360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sz="2800" b="1" dirty="0" smtClean="0">
                <a:solidFill>
                  <a:srgbClr val="0070C0"/>
                </a:solidFill>
              </a:rPr>
              <a:t>What is GCM?</a:t>
            </a:r>
            <a:endParaRPr lang="en-US" sz="2800" b="1" dirty="0">
              <a:solidFill>
                <a:srgbClr val="0070C0"/>
              </a:solidFill>
            </a:endParaRPr>
          </a:p>
        </p:txBody>
      </p:sp>
      <p:sp>
        <p:nvSpPr>
          <p:cNvPr id="3" name="Content Placeholder 2"/>
          <p:cNvSpPr>
            <a:spLocks noGrp="1"/>
          </p:cNvSpPr>
          <p:nvPr>
            <p:ph idx="1"/>
          </p:nvPr>
        </p:nvSpPr>
        <p:spPr/>
        <p:txBody>
          <a:bodyPr>
            <a:noAutofit/>
          </a:bodyPr>
          <a:lstStyle/>
          <a:p>
            <a:r>
              <a:rPr lang="en-US" sz="2800" dirty="0" smtClean="0"/>
              <a:t>a </a:t>
            </a:r>
            <a:r>
              <a:rPr lang="en-US" sz="2800" dirty="0"/>
              <a:t>non-legally binding agreement grounded with cooperative approach to optimize the overall benefits of </a:t>
            </a:r>
            <a:r>
              <a:rPr lang="en-US" sz="2800" dirty="0" smtClean="0"/>
              <a:t>migration</a:t>
            </a:r>
          </a:p>
          <a:p>
            <a:r>
              <a:rPr lang="en-US" sz="2800" dirty="0"/>
              <a:t>framed in consistent with target 10.7 of the 2030 Agenda for SDG</a:t>
            </a:r>
          </a:p>
          <a:p>
            <a:r>
              <a:rPr lang="en-US" sz="2800" dirty="0" smtClean="0"/>
              <a:t>tries to address risks </a:t>
            </a:r>
            <a:r>
              <a:rPr lang="en-US" sz="2800" dirty="0"/>
              <a:t>and challenges for individuals and communities in countries of origin, transit and destination. </a:t>
            </a:r>
            <a:endParaRPr lang="en-US" sz="2800" dirty="0" smtClean="0"/>
          </a:p>
          <a:p>
            <a:pPr marL="0" indent="0">
              <a:buNone/>
            </a:pPr>
            <a:endParaRPr lang="en-US" sz="2800" dirty="0"/>
          </a:p>
        </p:txBody>
      </p:sp>
    </p:spTree>
    <p:extLst>
      <p:ext uri="{BB962C8B-B14F-4D97-AF65-F5344CB8AC3E}">
        <p14:creationId xmlns:p14="http://schemas.microsoft.com/office/powerpoint/2010/main" val="238465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84238"/>
            <a:ext cx="8229600" cy="639762"/>
          </a:xfrm>
        </p:spPr>
        <p:txBody>
          <a:bodyPr>
            <a:noAutofit/>
          </a:bodyPr>
          <a:lstStyle/>
          <a:p>
            <a:r>
              <a:rPr lang="en-US" sz="2400" b="1" dirty="0" smtClean="0">
                <a:solidFill>
                  <a:srgbClr val="0070C0"/>
                </a:solidFill>
              </a:rPr>
              <a:t/>
            </a:r>
            <a:br>
              <a:rPr lang="en-US" sz="2400" b="1" dirty="0" smtClean="0">
                <a:solidFill>
                  <a:srgbClr val="0070C0"/>
                </a:solidFill>
              </a:rPr>
            </a:br>
            <a:r>
              <a:rPr lang="en-US" sz="2800" b="1" dirty="0" smtClean="0">
                <a:solidFill>
                  <a:srgbClr val="0070C0"/>
                </a:solidFill>
              </a:rPr>
              <a:t>Values and Principles</a:t>
            </a:r>
            <a:r>
              <a:rPr lang="en-US" sz="2400" b="1" dirty="0">
                <a:solidFill>
                  <a:srgbClr val="0070C0"/>
                </a:solidFill>
              </a:rPr>
              <a:t/>
            </a:r>
            <a:br>
              <a:rPr lang="en-US" sz="2400" b="1" dirty="0">
                <a:solidFill>
                  <a:srgbClr val="0070C0"/>
                </a:solidFill>
              </a:rPr>
            </a:br>
            <a:endParaRPr lang="en-US" sz="2400" b="1" dirty="0">
              <a:solidFill>
                <a:srgbClr val="0070C0"/>
              </a:solidFill>
            </a:endParaRPr>
          </a:p>
        </p:txBody>
      </p:sp>
      <p:sp>
        <p:nvSpPr>
          <p:cNvPr id="3" name="Content Placeholder 2"/>
          <p:cNvSpPr>
            <a:spLocks noGrp="1"/>
          </p:cNvSpPr>
          <p:nvPr>
            <p:ph idx="1"/>
          </p:nvPr>
        </p:nvSpPr>
        <p:spPr>
          <a:xfrm>
            <a:off x="381000" y="1524000"/>
            <a:ext cx="8229600" cy="5334000"/>
          </a:xfrm>
        </p:spPr>
        <p:txBody>
          <a:bodyPr>
            <a:normAutofit/>
          </a:bodyPr>
          <a:lstStyle/>
          <a:p>
            <a:r>
              <a:rPr lang="en-US" sz="2800" i="1" dirty="0" smtClean="0"/>
              <a:t>common </a:t>
            </a:r>
            <a:r>
              <a:rPr lang="en-US" sz="2800" i="1" dirty="0"/>
              <a:t>Understanding and Shared Responsibilities, and Unity of Purpose </a:t>
            </a:r>
            <a:r>
              <a:rPr lang="en-US" sz="2800" dirty="0"/>
              <a:t>on </a:t>
            </a:r>
            <a:r>
              <a:rPr lang="en-GB" sz="2800" dirty="0" smtClean="0"/>
              <a:t>migration</a:t>
            </a:r>
          </a:p>
          <a:p>
            <a:r>
              <a:rPr lang="en-GB" sz="2800" dirty="0"/>
              <a:t>p</a:t>
            </a:r>
            <a:r>
              <a:rPr lang="en-GB" sz="2800" dirty="0" smtClean="0"/>
              <a:t>eople-centred</a:t>
            </a:r>
            <a:r>
              <a:rPr lang="en-US" sz="2800" dirty="0" smtClean="0"/>
              <a:t> &amp; </a:t>
            </a:r>
            <a:r>
              <a:rPr lang="en-GB" sz="2800" dirty="0" smtClean="0"/>
              <a:t>international cooperation</a:t>
            </a:r>
            <a:endParaRPr lang="en-GB" sz="2800" dirty="0" smtClean="0"/>
          </a:p>
          <a:p>
            <a:r>
              <a:rPr lang="en-US" sz="2800" dirty="0" smtClean="0"/>
              <a:t>rule of law, due process &amp; </a:t>
            </a:r>
            <a:r>
              <a:rPr lang="en-GB" sz="2800" dirty="0"/>
              <a:t>s</a:t>
            </a:r>
            <a:r>
              <a:rPr lang="en-GB" sz="2800" dirty="0" smtClean="0"/>
              <a:t>ustainable development</a:t>
            </a:r>
          </a:p>
          <a:p>
            <a:r>
              <a:rPr lang="en-GB" sz="2800" dirty="0" smtClean="0"/>
              <a:t>human rights, gender-responsive, child-sensitive, </a:t>
            </a:r>
          </a:p>
          <a:p>
            <a:endParaRPr lang="en-GB" sz="2800" dirty="0" smtClean="0"/>
          </a:p>
          <a:p>
            <a:endParaRPr lang="en-GB" sz="2800" dirty="0"/>
          </a:p>
          <a:p>
            <a:pPr marL="0" indent="0" algn="ctr">
              <a:buNone/>
            </a:pPr>
            <a:r>
              <a:rPr lang="en-US" sz="2800" b="1" i="1" dirty="0"/>
              <a:t>“Making Migration Work for All” </a:t>
            </a:r>
            <a:endParaRPr lang="en-US" sz="2800" dirty="0"/>
          </a:p>
          <a:p>
            <a:endParaRPr lang="en-GB" sz="2800" dirty="0"/>
          </a:p>
        </p:txBody>
      </p:sp>
    </p:spTree>
    <p:extLst>
      <p:ext uri="{BB962C8B-B14F-4D97-AF65-F5344CB8AC3E}">
        <p14:creationId xmlns:p14="http://schemas.microsoft.com/office/powerpoint/2010/main" val="11358097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sz="3200" b="1" dirty="0" smtClean="0">
                <a:solidFill>
                  <a:srgbClr val="0070C0"/>
                </a:solidFill>
              </a:rPr>
              <a:t>Promises ?</a:t>
            </a:r>
            <a:endParaRPr lang="en-US" sz="3200" b="1" dirty="0">
              <a:solidFill>
                <a:srgbClr val="0070C0"/>
              </a:solidFill>
            </a:endParaRPr>
          </a:p>
        </p:txBody>
      </p:sp>
      <p:sp>
        <p:nvSpPr>
          <p:cNvPr id="3" name="Content Placeholder 2"/>
          <p:cNvSpPr>
            <a:spLocks noGrp="1"/>
          </p:cNvSpPr>
          <p:nvPr>
            <p:ph idx="1"/>
          </p:nvPr>
        </p:nvSpPr>
        <p:spPr>
          <a:xfrm>
            <a:off x="457199" y="1600200"/>
            <a:ext cx="8536675" cy="4525963"/>
          </a:xfrm>
        </p:spPr>
        <p:txBody>
          <a:bodyPr>
            <a:normAutofit fontScale="70000" lnSpcReduction="20000"/>
          </a:bodyPr>
          <a:lstStyle/>
          <a:p>
            <a:r>
              <a:rPr lang="en-US" dirty="0" smtClean="0"/>
              <a:t>commitment from Member </a:t>
            </a:r>
            <a:r>
              <a:rPr lang="en-US" dirty="0"/>
              <a:t>States </a:t>
            </a:r>
            <a:r>
              <a:rPr lang="en-US" dirty="0" smtClean="0"/>
              <a:t>to </a:t>
            </a:r>
            <a:r>
              <a:rPr lang="en-US" dirty="0"/>
              <a:t>cooperate internationally to facilitate safe, orderly and regular </a:t>
            </a:r>
            <a:r>
              <a:rPr lang="en-US" dirty="0" smtClean="0"/>
              <a:t>migration</a:t>
            </a:r>
          </a:p>
          <a:p>
            <a:r>
              <a:rPr lang="en-US" dirty="0" smtClean="0"/>
              <a:t>protection of the </a:t>
            </a:r>
            <a:r>
              <a:rPr lang="en-US" dirty="0"/>
              <a:t>safety, dignity and human rights and fundamental freedoms of all migrants, regardless of their migratory status, and at all </a:t>
            </a:r>
            <a:r>
              <a:rPr lang="en-US" dirty="0" smtClean="0"/>
              <a:t>times</a:t>
            </a:r>
          </a:p>
          <a:p>
            <a:pPr lvl="0"/>
            <a:r>
              <a:rPr lang="en-GB" dirty="0" smtClean="0"/>
              <a:t>promotes </a:t>
            </a:r>
            <a:r>
              <a:rPr lang="en-GB" dirty="0"/>
              <a:t>the well-being of migrants and the members of communities in countries of origin, transit and destination</a:t>
            </a:r>
            <a:endParaRPr lang="en-US" dirty="0"/>
          </a:p>
          <a:p>
            <a:r>
              <a:rPr lang="en-GB" dirty="0" smtClean="0"/>
              <a:t>commitment </a:t>
            </a:r>
            <a:r>
              <a:rPr lang="en-GB" dirty="0"/>
              <a:t>to eliminate all forms of discrimination, including racism, xenophobia and intolerance against migrants </a:t>
            </a:r>
            <a:r>
              <a:rPr lang="en-GB" dirty="0" smtClean="0"/>
              <a:t>&amp; their </a:t>
            </a:r>
            <a:r>
              <a:rPr lang="en-GB" dirty="0"/>
              <a:t>families</a:t>
            </a:r>
            <a:endParaRPr lang="en-US" dirty="0"/>
          </a:p>
          <a:p>
            <a:r>
              <a:rPr lang="en-US" sz="3100" dirty="0"/>
              <a:t>contribution to enhanced/strengthened cooperation on international migration in all its dimensions by developing a cooperative framework</a:t>
            </a:r>
          </a:p>
          <a:p>
            <a:r>
              <a:rPr lang="en-US" sz="3100" dirty="0"/>
              <a:t>forge Common Understanding and Shared Responsibilities, and Unity of Purpose on </a:t>
            </a:r>
            <a:r>
              <a:rPr lang="en-GB" sz="3100" dirty="0" smtClean="0"/>
              <a:t>migration</a:t>
            </a:r>
            <a:endParaRPr lang="en-GB" sz="3100" dirty="0"/>
          </a:p>
          <a:p>
            <a:endParaRPr lang="en-US" dirty="0"/>
          </a:p>
        </p:txBody>
      </p:sp>
    </p:spTree>
    <p:extLst>
      <p:ext uri="{BB962C8B-B14F-4D97-AF65-F5344CB8AC3E}">
        <p14:creationId xmlns:p14="http://schemas.microsoft.com/office/powerpoint/2010/main" val="689993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TotalTime>
  <Words>1179</Words>
  <Application>Microsoft Office PowerPoint</Application>
  <PresentationFormat>On-screen Show (4:3)</PresentationFormat>
  <Paragraphs>133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    Global Compact on Migration Promises and Paradoxes  &amp;  Need for Global, Regional and National Responses     </vt:lpstr>
      <vt:lpstr> Outline</vt:lpstr>
      <vt:lpstr>Context </vt:lpstr>
      <vt:lpstr>PowerPoint Presentation</vt:lpstr>
      <vt:lpstr>    Initiation &amp; Status of GCM </vt:lpstr>
      <vt:lpstr>    Status and Negotiations on GCM</vt:lpstr>
      <vt:lpstr>What is GCM?</vt:lpstr>
      <vt:lpstr> Values and Principles </vt:lpstr>
      <vt:lpstr>Promises ?</vt:lpstr>
      <vt:lpstr> Thematic Clusters </vt:lpstr>
      <vt:lpstr>Core Objectives of GCM </vt:lpstr>
      <vt:lpstr> Core Objectives Contd ………</vt:lpstr>
      <vt:lpstr> Core Objectives Contd ………</vt:lpstr>
      <vt:lpstr>Paradoxes: Conflict of Interest </vt:lpstr>
      <vt:lpstr>Way Forward</vt:lpstr>
      <vt:lpstr> Way Forward Contd…….</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Global Compact on Migration Promises and Paradoxes &amp; the Need for New Global, Regional and National Responses     </dc:title>
  <dc:creator>PNCC</dc:creator>
  <cp:lastModifiedBy>Prakash Ghimire</cp:lastModifiedBy>
  <cp:revision>37</cp:revision>
  <dcterms:created xsi:type="dcterms:W3CDTF">2006-08-16T00:00:00Z</dcterms:created>
  <dcterms:modified xsi:type="dcterms:W3CDTF">2018-10-31T10:15:52Z</dcterms:modified>
</cp:coreProperties>
</file>